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3"/>
  </p:notesMasterIdLst>
  <p:sldIdLst>
    <p:sldId id="392" r:id="rId3"/>
    <p:sldId id="581" r:id="rId4"/>
    <p:sldId id="454" r:id="rId5"/>
    <p:sldId id="393" r:id="rId6"/>
    <p:sldId id="528" r:id="rId7"/>
    <p:sldId id="628" r:id="rId8"/>
    <p:sldId id="653" r:id="rId9"/>
    <p:sldId id="467" r:id="rId10"/>
    <p:sldId id="371" r:id="rId11"/>
    <p:sldId id="654" r:id="rId12"/>
    <p:sldId id="655" r:id="rId13"/>
    <p:sldId id="532" r:id="rId14"/>
    <p:sldId id="372" r:id="rId15"/>
    <p:sldId id="296" r:id="rId16"/>
    <p:sldId id="658" r:id="rId17"/>
    <p:sldId id="660" r:id="rId18"/>
    <p:sldId id="661" r:id="rId19"/>
    <p:sldId id="656" r:id="rId20"/>
    <p:sldId id="662" r:id="rId21"/>
    <p:sldId id="663" r:id="rId22"/>
    <p:sldId id="664" r:id="rId23"/>
    <p:sldId id="304" r:id="rId24"/>
    <p:sldId id="534" r:id="rId25"/>
    <p:sldId id="407" r:id="rId26"/>
    <p:sldId id="408" r:id="rId27"/>
    <p:sldId id="643" r:id="rId28"/>
    <p:sldId id="665" r:id="rId29"/>
    <p:sldId id="666" r:id="rId30"/>
    <p:sldId id="644" r:id="rId31"/>
    <p:sldId id="378" r:id="rId32"/>
    <p:sldId id="645" r:id="rId33"/>
    <p:sldId id="647" r:id="rId34"/>
    <p:sldId id="538" r:id="rId35"/>
    <p:sldId id="539" r:id="rId36"/>
    <p:sldId id="508" r:id="rId37"/>
    <p:sldId id="572" r:id="rId38"/>
    <p:sldId id="629" r:id="rId39"/>
    <p:sldId id="338" r:id="rId40"/>
    <p:sldId id="501" r:id="rId41"/>
    <p:sldId id="606" r:id="rId42"/>
    <p:sldId id="649" r:id="rId43"/>
    <p:sldId id="609" r:id="rId44"/>
    <p:sldId id="610" r:id="rId45"/>
    <p:sldId id="611" r:id="rId46"/>
    <p:sldId id="521" r:id="rId47"/>
    <p:sldId id="522" r:id="rId48"/>
    <p:sldId id="523" r:id="rId49"/>
    <p:sldId id="562" r:id="rId50"/>
    <p:sldId id="635" r:id="rId51"/>
    <p:sldId id="608" r:id="rId52"/>
    <p:sldId id="607" r:id="rId53"/>
    <p:sldId id="509" r:id="rId54"/>
    <p:sldId id="506" r:id="rId55"/>
    <p:sldId id="613" r:id="rId56"/>
    <p:sldId id="621" r:id="rId57"/>
    <p:sldId id="622" r:id="rId58"/>
    <p:sldId id="543" r:id="rId59"/>
    <p:sldId id="544" r:id="rId60"/>
    <p:sldId id="623" r:id="rId61"/>
    <p:sldId id="624" r:id="rId62"/>
    <p:sldId id="614" r:id="rId63"/>
    <p:sldId id="616" r:id="rId64"/>
    <p:sldId id="625" r:id="rId65"/>
    <p:sldId id="627" r:id="rId66"/>
    <p:sldId id="510" r:id="rId67"/>
    <p:sldId id="518" r:id="rId68"/>
    <p:sldId id="503" r:id="rId69"/>
    <p:sldId id="617" r:id="rId70"/>
    <p:sldId id="618" r:id="rId71"/>
    <p:sldId id="619" r:id="rId72"/>
    <p:sldId id="620" r:id="rId73"/>
    <p:sldId id="631" r:id="rId74"/>
    <p:sldId id="630" r:id="rId75"/>
    <p:sldId id="636" r:id="rId76"/>
    <p:sldId id="633" r:id="rId77"/>
    <p:sldId id="637" r:id="rId78"/>
    <p:sldId id="634" r:id="rId79"/>
    <p:sldId id="639" r:id="rId80"/>
    <p:sldId id="640" r:id="rId81"/>
    <p:sldId id="641" r:id="rId82"/>
    <p:sldId id="642" r:id="rId83"/>
    <p:sldId id="638" r:id="rId84"/>
    <p:sldId id="648" r:id="rId85"/>
    <p:sldId id="650" r:id="rId86"/>
    <p:sldId id="651" r:id="rId87"/>
    <p:sldId id="652" r:id="rId88"/>
    <p:sldId id="574" r:id="rId89"/>
    <p:sldId id="646" r:id="rId90"/>
    <p:sldId id="575" r:id="rId91"/>
    <p:sldId id="576" r:id="rId92"/>
    <p:sldId id="577" r:id="rId93"/>
    <p:sldId id="578" r:id="rId94"/>
    <p:sldId id="579" r:id="rId95"/>
    <p:sldId id="556" r:id="rId96"/>
    <p:sldId id="558" r:id="rId97"/>
    <p:sldId id="559" r:id="rId98"/>
    <p:sldId id="560" r:id="rId99"/>
    <p:sldId id="568" r:id="rId100"/>
    <p:sldId id="570" r:id="rId101"/>
    <p:sldId id="256" r:id="rId102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99"/>
    <a:srgbClr val="FB3211"/>
    <a:srgbClr val="01FFFF"/>
    <a:srgbClr val="31FB57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22" autoAdjust="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4850"/>
            <a:ext cx="4692650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099" eaLnBrk="0" hangingPunct="0">
              <a:defRPr sz="2700">
                <a:solidFill>
                  <a:srgbClr val="66FF33"/>
                </a:solidFill>
                <a:latin typeface="Times New Roman" pitchFamily="18" charset="0"/>
              </a:defRPr>
            </a:lvl1pPr>
            <a:lvl2pPr marL="732156" indent="-281599" defTabSz="937099" eaLnBrk="0" hangingPunct="0">
              <a:defRPr sz="2700">
                <a:solidFill>
                  <a:srgbClr val="66FF33"/>
                </a:solidFill>
                <a:latin typeface="Times New Roman" pitchFamily="18" charset="0"/>
              </a:defRPr>
            </a:lvl2pPr>
            <a:lvl3pPr marL="1126395" indent="-225280" defTabSz="937099" eaLnBrk="0" hangingPunct="0">
              <a:defRPr sz="2700">
                <a:solidFill>
                  <a:srgbClr val="66FF33"/>
                </a:solidFill>
                <a:latin typeface="Times New Roman" pitchFamily="18" charset="0"/>
              </a:defRPr>
            </a:lvl3pPr>
            <a:lvl4pPr marL="1576953" indent="-225280" defTabSz="937099" eaLnBrk="0" hangingPunct="0">
              <a:defRPr sz="2700">
                <a:solidFill>
                  <a:srgbClr val="66FF33"/>
                </a:solidFill>
                <a:latin typeface="Times New Roman" pitchFamily="18" charset="0"/>
              </a:defRPr>
            </a:lvl4pPr>
            <a:lvl5pPr marL="2027511" indent="-225280" defTabSz="937099" eaLnBrk="0" hangingPunct="0">
              <a:defRPr sz="2700">
                <a:solidFill>
                  <a:srgbClr val="66FF33"/>
                </a:solidFill>
                <a:latin typeface="Times New Roman" pitchFamily="18" charset="0"/>
              </a:defRPr>
            </a:lvl5pPr>
            <a:lvl6pPr marL="2478068" indent="-225280" algn="ctr" defTabSz="93709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66FF33"/>
                </a:solidFill>
                <a:latin typeface="Times New Roman" pitchFamily="18" charset="0"/>
              </a:defRPr>
            </a:lvl6pPr>
            <a:lvl7pPr marL="2928626" indent="-225280" algn="ctr" defTabSz="93709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66FF33"/>
                </a:solidFill>
                <a:latin typeface="Times New Roman" pitchFamily="18" charset="0"/>
              </a:defRPr>
            </a:lvl7pPr>
            <a:lvl8pPr marL="3379184" indent="-225280" algn="ctr" defTabSz="93709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66FF33"/>
                </a:solidFill>
                <a:latin typeface="Times New Roman" pitchFamily="18" charset="0"/>
              </a:defRPr>
            </a:lvl8pPr>
            <a:lvl9pPr marL="3829743" indent="-225280" algn="ctr" defTabSz="937099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66FF33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52A5A0-706E-470F-A89B-B0415CF39FAF}" type="slidenum">
              <a:rPr lang="en-US" sz="1100">
                <a:solidFill>
                  <a:schemeClr val="tx1"/>
                </a:solidFill>
                <a:latin typeface="Arial" charset="0"/>
              </a:rPr>
              <a:pPr eaLnBrk="1" hangingPunct="1"/>
              <a:t>24</a:t>
            </a:fld>
            <a:endParaRPr lang="en-US" sz="11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6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9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11.wmf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1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416675"/>
            <a:ext cx="3657600" cy="365125"/>
          </a:xfrm>
        </p:spPr>
        <p:txBody>
          <a:bodyPr/>
          <a:lstStyle/>
          <a:p>
            <a:r>
              <a:rPr lang="en-US" dirty="0"/>
              <a:t>M. Dugger, NSTAR, October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86000" y="6172200"/>
            <a:ext cx="43508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latin typeface="Arial" pitchFamily="34" charset="0"/>
              </a:rPr>
              <a:t>*Work at ASU is supported by the U.S. Department of Energy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71600" y="55626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/>
              <a:t>Michael </a:t>
            </a:r>
            <a:r>
              <a:rPr lang="en-US" sz="1600" dirty="0" err="1"/>
              <a:t>Dugger</a:t>
            </a:r>
            <a:r>
              <a:rPr lang="en-US" sz="1600" dirty="0"/>
              <a:t>*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i="1" dirty="0"/>
              <a:t>Arizona State University</a:t>
            </a:r>
          </a:p>
        </p:txBody>
      </p:sp>
      <p:pic>
        <p:nvPicPr>
          <p:cNvPr id="10" name="Picture 8" descr="puzz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1447800"/>
            <a:ext cx="29083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33400" y="304800"/>
            <a:ext cx="8001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 Excited Baryon Program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022828-B4A5-4E6B-A51F-7803104D34E7}"/>
              </a:ext>
            </a:extLst>
          </p:cNvPr>
          <p:cNvSpPr/>
          <p:nvPr/>
        </p:nvSpPr>
        <p:spPr>
          <a:xfrm>
            <a:off x="7620000" y="6096000"/>
            <a:ext cx="1143000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B05C22-8E11-4AA1-8B78-66AD4B66E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72" y="6323134"/>
            <a:ext cx="2095340" cy="3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47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A29EB-41ED-48A0-9375-C9114B6B6055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1066800" y="0"/>
            <a:ext cx="746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So, where are the resonances?</a:t>
            </a:r>
            <a:r>
              <a:rPr lang="en-US" sz="4000" dirty="0"/>
              <a:t> 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457200" y="1143000"/>
            <a:ext cx="5334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Masses, widths, and coupling constants not well known for many resonances</a:t>
            </a: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dirty="0"/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/>
              <a:t> Many models exist to “predict” the nucleon resonance spectrum - quark model, Goldstone-boson exchange, </a:t>
            </a:r>
            <a:r>
              <a:rPr lang="en-US" dirty="0" err="1"/>
              <a:t>diquark</a:t>
            </a:r>
            <a:r>
              <a:rPr lang="en-US" dirty="0"/>
              <a:t> and collective models, </a:t>
            </a:r>
            <a:r>
              <a:rPr lang="en-US" dirty="0" err="1"/>
              <a:t>instanton</a:t>
            </a:r>
            <a:r>
              <a:rPr lang="en-US" dirty="0"/>
              <a:t>-induced interactions, flux-tube models, lattice QCD -  </a:t>
            </a:r>
            <a:r>
              <a:rPr lang="en-US" b="1" dirty="0"/>
              <a:t>BUT</a:t>
            </a:r>
            <a:r>
              <a:rPr lang="en-US" dirty="0"/>
              <a:t>…</a:t>
            </a:r>
          </a:p>
          <a:p>
            <a:pPr eaLnBrk="1" hangingPunct="1">
              <a:buClr>
                <a:schemeClr val="tx1"/>
              </a:buClr>
            </a:pPr>
            <a:r>
              <a:rPr lang="en-US" dirty="0"/>
              <a:t> </a:t>
            </a: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sz="1800" dirty="0"/>
          </a:p>
        </p:txBody>
      </p:sp>
      <p:pic>
        <p:nvPicPr>
          <p:cNvPr id="12295" name="Picture 6" descr="puzzl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8829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25309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A29EB-41ED-48A0-9375-C9114B6B6055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1066800" y="0"/>
            <a:ext cx="746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So, where are the resonances?</a:t>
            </a:r>
            <a:r>
              <a:rPr lang="en-US" sz="4000" dirty="0"/>
              <a:t> 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457200" y="1143000"/>
            <a:ext cx="5334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Masses, widths, and coupling constants not well known for many resonances</a:t>
            </a: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dirty="0"/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/>
              <a:t> Many models exist to “predict” the nucleon resonance spectrum - quark model, Goldstone-boson exchange, </a:t>
            </a:r>
            <a:r>
              <a:rPr lang="en-US" dirty="0" err="1"/>
              <a:t>diquark</a:t>
            </a:r>
            <a:r>
              <a:rPr lang="en-US" dirty="0"/>
              <a:t> and collective models, </a:t>
            </a:r>
            <a:r>
              <a:rPr lang="en-US" dirty="0" err="1"/>
              <a:t>instanton</a:t>
            </a:r>
            <a:r>
              <a:rPr lang="en-US" dirty="0"/>
              <a:t>-induced interactions, flux-tube models, lattice QCD -  </a:t>
            </a:r>
            <a:r>
              <a:rPr lang="en-US" b="1" dirty="0"/>
              <a:t>BUT</a:t>
            </a:r>
            <a:r>
              <a:rPr lang="en-US" dirty="0"/>
              <a:t>…</a:t>
            </a:r>
          </a:p>
          <a:p>
            <a:pPr eaLnBrk="1" hangingPunct="1">
              <a:buClr>
                <a:schemeClr val="tx1"/>
              </a:buClr>
            </a:pPr>
            <a:r>
              <a:rPr lang="en-US" dirty="0"/>
              <a:t> 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/>
              <a:t> </a:t>
            </a:r>
            <a:r>
              <a:rPr lang="en-US" b="1" cap="all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Big Puzzle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Most models predict many more resonance states than have been observed.</a:t>
            </a: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sz="1800" dirty="0"/>
          </a:p>
        </p:txBody>
      </p:sp>
      <p:pic>
        <p:nvPicPr>
          <p:cNvPr id="12295" name="Picture 6" descr="puzzl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8829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096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/>
              <a:t> </a:t>
            </a:r>
          </a:p>
        </p:txBody>
      </p:sp>
      <p:pic>
        <p:nvPicPr>
          <p:cNvPr id="9" name="Picture 8" descr="puzz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295400"/>
            <a:ext cx="2908300" cy="4038600"/>
          </a:xfrm>
          <a:prstGeom prst="rect">
            <a:avLst/>
          </a:prstGeom>
          <a:noFill/>
          <a:ln>
            <a:noFill/>
          </a:ln>
          <a:effectLst>
            <a:outerShdw blurRad="889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533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 amplitudes</a:t>
            </a:r>
          </a:p>
          <a:p>
            <a:pPr eaLnBrk="1" hangingPunct="1">
              <a:buClr>
                <a:schemeClr val="tx1"/>
              </a:buClr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Experimental facilities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Reactions and results</a:t>
            </a:r>
          </a:p>
          <a:p>
            <a:pPr eaLnBrk="1" hangingPunct="1">
              <a:buClr>
                <a:schemeClr val="tx1"/>
              </a:buClr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dirty="0"/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147285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6318F-6FC3-499D-8AC7-195972CBCD8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084" name="Text Box 2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9154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ＭＳ Ｐゴシック" pitchFamily="34" charset="-128"/>
              <a:buChar char="✦"/>
            </a:pPr>
            <a:endParaRPr lang="en-US" sz="2000" dirty="0"/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sz="2000" dirty="0"/>
              <a:t> 8 helicity states: 4 initial, 2 final </a:t>
            </a:r>
            <a:r>
              <a:rPr lang="en-US" sz="2000" dirty="0">
                <a:cs typeface="Times New Roman" pitchFamily="18" charset="0"/>
              </a:rPr>
              <a:t>→ 4∙2 = 8</a:t>
            </a:r>
            <a:r>
              <a:rPr lang="en-US" sz="2000" dirty="0"/>
              <a:t> 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sz="2000" dirty="0"/>
              <a:t> Amplitudes are complex but parity symmetry reduces independent numbers to 8</a:t>
            </a:r>
            <a:endParaRPr lang="en-US" sz="2000" dirty="0"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sz="2000" dirty="0"/>
              <a:t> Overall phase unobservable </a:t>
            </a:r>
            <a:r>
              <a:rPr lang="en-US" sz="2000" dirty="0">
                <a:cs typeface="Times New Roman" pitchFamily="18" charset="0"/>
              </a:rPr>
              <a:t>→ </a:t>
            </a:r>
            <a:r>
              <a:rPr lang="en-US" sz="2000" dirty="0"/>
              <a:t>7 independent numbers</a:t>
            </a:r>
            <a:endParaRPr lang="en-US" sz="2000" b="1" dirty="0">
              <a:solidFill>
                <a:srgbClr val="990033"/>
              </a:solidFill>
            </a:endParaRPr>
          </a:p>
          <a:p>
            <a:pPr eaLnBrk="1" hangingPunct="1">
              <a:buClr>
                <a:schemeClr val="tx1"/>
              </a:buClr>
            </a:pPr>
            <a:r>
              <a:rPr lang="en-US" sz="2000" b="1" dirty="0">
                <a:solidFill>
                  <a:srgbClr val="990033"/>
                </a:solidFill>
              </a:rPr>
              <a:t> 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HOWEVER</a:t>
            </a:r>
            <a:r>
              <a:rPr lang="en-US" sz="2000" dirty="0"/>
              <a:t>, not all possible observables are linearly independent and it turns out that there must be a minimum of 8 observables / experiments</a:t>
            </a: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304800" y="762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 amplitudes for </a:t>
            </a:r>
            <a:r>
              <a:rPr lang="el-GR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+ p </a:t>
            </a:r>
            <a:r>
              <a:rPr lang="el-GR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+ pseudoscalar</a:t>
            </a:r>
            <a:endParaRPr lang="el-GR" sz="2800" b="1" i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3087" name="Group 6"/>
          <p:cNvGrpSpPr>
            <a:grpSpLocks/>
          </p:cNvGrpSpPr>
          <p:nvPr/>
        </p:nvGrpSpPr>
        <p:grpSpPr bwMode="auto">
          <a:xfrm>
            <a:off x="609600" y="4114800"/>
            <a:ext cx="2973388" cy="2189163"/>
            <a:chOff x="384" y="816"/>
            <a:chExt cx="1873" cy="1379"/>
          </a:xfrm>
        </p:grpSpPr>
        <p:graphicFrame>
          <p:nvGraphicFramePr>
            <p:cNvPr id="3079" name="Object 7"/>
            <p:cNvGraphicFramePr>
              <a:graphicFrameLocks noChangeAspect="1"/>
            </p:cNvGraphicFramePr>
            <p:nvPr/>
          </p:nvGraphicFramePr>
          <p:xfrm>
            <a:off x="462" y="1008"/>
            <a:ext cx="1795" cy="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8" name="Equation" r:id="rId3" imgW="1384200" imgH="914400" progId="Equation.3">
                    <p:embed/>
                  </p:oleObj>
                </mc:Choice>
                <mc:Fallback>
                  <p:oleObj name="Equation" r:id="rId3" imgW="1384200" imgH="914400" progId="Equation.3">
                    <p:embed/>
                    <p:pic>
                      <p:nvPicPr>
                        <p:cNvPr id="307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" y="1008"/>
                          <a:ext cx="1795" cy="1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0" name="Object 8"/>
            <p:cNvGraphicFramePr>
              <a:graphicFrameLocks noChangeAspect="1"/>
            </p:cNvGraphicFramePr>
            <p:nvPr/>
          </p:nvGraphicFramePr>
          <p:xfrm>
            <a:off x="1104" y="1296"/>
            <a:ext cx="510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9" name="Equation" r:id="rId5" imgW="393480" imgH="457200" progId="Equation.3">
                    <p:embed/>
                  </p:oleObj>
                </mc:Choice>
                <mc:Fallback>
                  <p:oleObj name="Equation" r:id="rId5" imgW="393480" imgH="457200" progId="Equation.3">
                    <p:embed/>
                    <p:pic>
                      <p:nvPicPr>
                        <p:cNvPr id="308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296"/>
                          <a:ext cx="510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" name="Object 9"/>
            <p:cNvGraphicFramePr>
              <a:graphicFrameLocks noChangeAspect="1"/>
            </p:cNvGraphicFramePr>
            <p:nvPr/>
          </p:nvGraphicFramePr>
          <p:xfrm>
            <a:off x="1554" y="1296"/>
            <a:ext cx="510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" name="Equation" r:id="rId7" imgW="393480" imgH="457200" progId="Equation.3">
                    <p:embed/>
                  </p:oleObj>
                </mc:Choice>
                <mc:Fallback>
                  <p:oleObj name="Equation" r:id="rId7" imgW="393480" imgH="457200" progId="Equation.3">
                    <p:embed/>
                    <p:pic>
                      <p:nvPicPr>
                        <p:cNvPr id="308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4" y="1296"/>
                          <a:ext cx="510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762" name="Text Box 10"/>
            <p:cNvSpPr txBox="1">
              <a:spLocks noChangeArrowheads="1"/>
            </p:cNvSpPr>
            <p:nvPr/>
          </p:nvSpPr>
          <p:spPr bwMode="auto">
            <a:xfrm>
              <a:off x="384" y="816"/>
              <a:ext cx="15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helicity +1 photons (</a:t>
              </a:r>
              <a:r>
                <a:rPr lang="el-GR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Times New Roman" pitchFamily="18" charset="0"/>
                </a:rPr>
                <a:t>ε</a:t>
              </a:r>
              <a:r>
                <a:rPr lang="en-US" sz="1800" b="1" baseline="-250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Times New Roman" pitchFamily="18" charset="0"/>
                </a:rPr>
                <a:t>+</a:t>
              </a: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):</a:t>
              </a:r>
            </a:p>
          </p:txBody>
        </p:sp>
        <p:sp>
          <p:nvSpPr>
            <p:cNvPr id="3099" name="Rectangle 11"/>
            <p:cNvSpPr>
              <a:spLocks noChangeArrowheads="1"/>
            </p:cNvSpPr>
            <p:nvPr/>
          </p:nvSpPr>
          <p:spPr bwMode="auto">
            <a:xfrm>
              <a:off x="384" y="816"/>
              <a:ext cx="1680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8" name="Group 12"/>
          <p:cNvGrpSpPr>
            <a:grpSpLocks/>
          </p:cNvGrpSpPr>
          <p:nvPr/>
        </p:nvGrpSpPr>
        <p:grpSpPr bwMode="auto">
          <a:xfrm>
            <a:off x="5562600" y="4114800"/>
            <a:ext cx="3292475" cy="2189163"/>
            <a:chOff x="3504" y="816"/>
            <a:chExt cx="2074" cy="1379"/>
          </a:xfrm>
        </p:grpSpPr>
        <p:sp>
          <p:nvSpPr>
            <p:cNvPr id="202765" name="Text Box 13"/>
            <p:cNvSpPr txBox="1">
              <a:spLocks noChangeArrowheads="1"/>
            </p:cNvSpPr>
            <p:nvPr/>
          </p:nvSpPr>
          <p:spPr bwMode="auto">
            <a:xfrm>
              <a:off x="3552" y="816"/>
              <a:ext cx="15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helicity -1 photons (</a:t>
              </a:r>
              <a:r>
                <a:rPr lang="el-GR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ε</a:t>
              </a:r>
              <a:r>
                <a:rPr lang="en-US" sz="1800" b="1" baseline="-250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):</a:t>
              </a:r>
            </a:p>
          </p:txBody>
        </p:sp>
        <p:grpSp>
          <p:nvGrpSpPr>
            <p:cNvPr id="3094" name="Group 14"/>
            <p:cNvGrpSpPr>
              <a:grpSpLocks/>
            </p:cNvGrpSpPr>
            <p:nvPr/>
          </p:nvGrpSpPr>
          <p:grpSpPr bwMode="auto">
            <a:xfrm>
              <a:off x="3504" y="816"/>
              <a:ext cx="2074" cy="1379"/>
              <a:chOff x="3504" y="816"/>
              <a:chExt cx="2074" cy="1379"/>
            </a:xfrm>
          </p:grpSpPr>
          <p:grpSp>
            <p:nvGrpSpPr>
              <p:cNvPr id="3095" name="Group 15"/>
              <p:cNvGrpSpPr>
                <a:grpSpLocks/>
              </p:cNvGrpSpPr>
              <p:nvPr/>
            </p:nvGrpSpPr>
            <p:grpSpPr bwMode="auto">
              <a:xfrm>
                <a:off x="3504" y="1008"/>
                <a:ext cx="2074" cy="1187"/>
                <a:chOff x="3504" y="1021"/>
                <a:chExt cx="2074" cy="1187"/>
              </a:xfrm>
            </p:grpSpPr>
            <p:graphicFrame>
              <p:nvGraphicFramePr>
                <p:cNvPr id="3076" name="Object 16"/>
                <p:cNvGraphicFramePr>
                  <a:graphicFrameLocks noChangeAspect="1"/>
                </p:cNvGraphicFramePr>
                <p:nvPr/>
              </p:nvGraphicFramePr>
              <p:xfrm>
                <a:off x="3504" y="1021"/>
                <a:ext cx="2074" cy="11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01" name="Equation" r:id="rId9" imgW="1600200" imgH="914400" progId="Equation.3">
                        <p:embed/>
                      </p:oleObj>
                    </mc:Choice>
                    <mc:Fallback>
                      <p:oleObj name="Equation" r:id="rId9" imgW="1600200" imgH="914400" progId="Equation.3">
                        <p:embed/>
                        <p:pic>
                          <p:nvPicPr>
                            <p:cNvPr id="3076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04" y="1021"/>
                              <a:ext cx="2074" cy="118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097" name="Group 17"/>
                <p:cNvGrpSpPr>
                  <a:grpSpLocks/>
                </p:cNvGrpSpPr>
                <p:nvPr/>
              </p:nvGrpSpPr>
              <p:grpSpPr bwMode="auto">
                <a:xfrm>
                  <a:off x="4172" y="1309"/>
                  <a:ext cx="1186" cy="611"/>
                  <a:chOff x="4172" y="1309"/>
                  <a:chExt cx="1186" cy="611"/>
                </a:xfrm>
              </p:grpSpPr>
              <p:graphicFrame>
                <p:nvGraphicFramePr>
                  <p:cNvPr id="3077" name="Object 18"/>
                  <p:cNvGraphicFramePr>
                    <a:graphicFrameLocks noChangeAspect="1"/>
                  </p:cNvGraphicFramePr>
                  <p:nvPr/>
                </p:nvGraphicFramePr>
                <p:xfrm>
                  <a:off x="4172" y="1327"/>
                  <a:ext cx="510" cy="59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302" name="Equation" r:id="rId11" imgW="393480" imgH="457200" progId="Equation.3">
                          <p:embed/>
                        </p:oleObj>
                      </mc:Choice>
                      <mc:Fallback>
                        <p:oleObj name="Equation" r:id="rId11" imgW="393480" imgH="457200" progId="Equation.3">
                          <p:embed/>
                          <p:pic>
                            <p:nvPicPr>
                              <p:cNvPr id="3077" name="Object 1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172" y="1327"/>
                                <a:ext cx="510" cy="59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078" name="Object 19"/>
                  <p:cNvGraphicFramePr>
                    <a:graphicFrameLocks noChangeAspect="1"/>
                  </p:cNvGraphicFramePr>
                  <p:nvPr/>
                </p:nvGraphicFramePr>
                <p:xfrm>
                  <a:off x="4848" y="1309"/>
                  <a:ext cx="510" cy="59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303" name="Equation" r:id="rId13" imgW="393480" imgH="457200" progId="Equation.3">
                          <p:embed/>
                        </p:oleObj>
                      </mc:Choice>
                      <mc:Fallback>
                        <p:oleObj name="Equation" r:id="rId13" imgW="393480" imgH="457200" progId="Equation.3">
                          <p:embed/>
                          <p:pic>
                            <p:nvPicPr>
                              <p:cNvPr id="3078" name="Object 1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848" y="1309"/>
                                <a:ext cx="510" cy="59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3096" name="Rectangle 20"/>
              <p:cNvSpPr>
                <a:spLocks noChangeArrowheads="1"/>
              </p:cNvSpPr>
              <p:nvPr/>
            </p:nvSpPr>
            <p:spPr bwMode="auto">
              <a:xfrm>
                <a:off x="3504" y="816"/>
                <a:ext cx="1872" cy="1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3074" name="Object 21"/>
          <p:cNvGraphicFramePr>
            <a:graphicFrameLocks noChangeAspect="1"/>
          </p:cNvGraphicFramePr>
          <p:nvPr/>
        </p:nvGraphicFramePr>
        <p:xfrm>
          <a:off x="3352800" y="4724400"/>
          <a:ext cx="2133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" name="Equation" r:id="rId15" imgW="1371600" imgH="253800" progId="Equation.3">
                  <p:embed/>
                </p:oleObj>
              </mc:Choice>
              <mc:Fallback>
                <p:oleObj name="Equation" r:id="rId15" imgW="1371600" imgH="253800" progId="Equation.3">
                  <p:embed/>
                  <p:pic>
                    <p:nvPicPr>
                      <p:cNvPr id="3074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724400"/>
                        <a:ext cx="2133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9" name="Text Box 22"/>
          <p:cNvSpPr txBox="1">
            <a:spLocks noChangeArrowheads="1"/>
          </p:cNvSpPr>
          <p:nvPr/>
        </p:nvSpPr>
        <p:spPr bwMode="auto">
          <a:xfrm>
            <a:off x="3276600" y="5181600"/>
            <a:ext cx="2182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/>
              <a:t>Parity symmetry </a:t>
            </a:r>
            <a:r>
              <a:rPr lang="en-US" sz="2000">
                <a:cs typeface="Times New Roman" pitchFamily="18" charset="0"/>
              </a:rPr>
              <a:t>→</a:t>
            </a:r>
          </a:p>
        </p:txBody>
      </p:sp>
      <p:grpSp>
        <p:nvGrpSpPr>
          <p:cNvPr id="3090" name="Group 25"/>
          <p:cNvGrpSpPr>
            <a:grpSpLocks/>
          </p:cNvGrpSpPr>
          <p:nvPr/>
        </p:nvGrpSpPr>
        <p:grpSpPr bwMode="auto">
          <a:xfrm>
            <a:off x="3124200" y="2514600"/>
            <a:ext cx="2363788" cy="1600200"/>
            <a:chOff x="1920" y="1488"/>
            <a:chExt cx="1489" cy="1008"/>
          </a:xfrm>
        </p:grpSpPr>
        <p:graphicFrame>
          <p:nvGraphicFramePr>
            <p:cNvPr id="3075" name="Object 26"/>
            <p:cNvGraphicFramePr>
              <a:graphicFrameLocks noChangeAspect="1"/>
            </p:cNvGraphicFramePr>
            <p:nvPr/>
          </p:nvGraphicFramePr>
          <p:xfrm>
            <a:off x="1920" y="1686"/>
            <a:ext cx="1268" cy="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5" name="Equation" r:id="rId17" imgW="977760" imgH="482400" progId="Equation.3">
                    <p:embed/>
                  </p:oleObj>
                </mc:Choice>
                <mc:Fallback>
                  <p:oleObj name="Equation" r:id="rId17" imgW="977760" imgH="482400" progId="Equation.3">
                    <p:embed/>
                    <p:pic>
                      <p:nvPicPr>
                        <p:cNvPr id="3075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1686"/>
                          <a:ext cx="1268" cy="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779" name="Text Box 27"/>
            <p:cNvSpPr txBox="1">
              <a:spLocks noChangeArrowheads="1"/>
            </p:cNvSpPr>
            <p:nvPr/>
          </p:nvSpPr>
          <p:spPr bwMode="auto">
            <a:xfrm>
              <a:off x="2256" y="1488"/>
              <a:ext cx="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Initial helicity</a:t>
              </a:r>
            </a:p>
          </p:txBody>
        </p:sp>
        <p:sp>
          <p:nvSpPr>
            <p:cNvPr id="202780" name="Text Box 28"/>
            <p:cNvSpPr txBox="1">
              <a:spLocks noChangeArrowheads="1"/>
            </p:cNvSpPr>
            <p:nvPr/>
          </p:nvSpPr>
          <p:spPr bwMode="auto">
            <a:xfrm>
              <a:off x="3120" y="1632"/>
              <a:ext cx="28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Final helicity</a:t>
              </a:r>
            </a:p>
          </p:txBody>
        </p: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25016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250164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Beam polarization  </a:t>
            </a:r>
            <a:r>
              <a:rPr lang="en-US" sz="1800" i="1" dirty="0">
                <a:latin typeface="Symbol" pitchFamily="18" charset="2"/>
              </a:rPr>
              <a:t>S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616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250164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Beam polarization  </a:t>
            </a:r>
            <a:r>
              <a:rPr lang="en-US" sz="1800" i="1" dirty="0">
                <a:latin typeface="Symbol" pitchFamily="18" charset="2"/>
              </a:rPr>
              <a:t>S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Target asymmetry  </a:t>
            </a:r>
            <a:r>
              <a:rPr lang="en-US" sz="1800" i="1" dirty="0"/>
              <a:t>T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 flipH="1" flipV="1">
            <a:off x="3810000" y="22860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1218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250164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Beam polarization  </a:t>
            </a:r>
            <a:r>
              <a:rPr lang="en-US" sz="1800" i="1" dirty="0">
                <a:latin typeface="Symbol" pitchFamily="18" charset="2"/>
              </a:rPr>
              <a:t>S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Target asymmetry  </a:t>
            </a:r>
            <a:r>
              <a:rPr lang="en-US" sz="1800" i="1" dirty="0"/>
              <a:t>T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Recoil polarization </a:t>
            </a:r>
            <a:r>
              <a:rPr lang="en-US" sz="1800" i="1" dirty="0"/>
              <a:t>P</a:t>
            </a:r>
          </a:p>
          <a:p>
            <a:pPr>
              <a:defRPr/>
            </a:pPr>
            <a:endParaRPr lang="en-US" sz="1800" dirty="0"/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 flipH="1" flipV="1">
            <a:off x="3810000" y="22860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9"/>
          <p:cNvSpPr>
            <a:spLocks noChangeShapeType="1"/>
          </p:cNvSpPr>
          <p:nvPr/>
        </p:nvSpPr>
        <p:spPr bwMode="auto">
          <a:xfrm flipH="1" flipV="1">
            <a:off x="3886200" y="2514600"/>
            <a:ext cx="1219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635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3378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Beam polarization  </a:t>
            </a:r>
            <a:r>
              <a:rPr lang="en-US" sz="1800" i="1" dirty="0">
                <a:latin typeface="Symbol" pitchFamily="18" charset="2"/>
              </a:rPr>
              <a:t>S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Target asymmetry  </a:t>
            </a:r>
            <a:r>
              <a:rPr lang="en-US" sz="1800" i="1" dirty="0"/>
              <a:t>T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Recoil polarization </a:t>
            </a:r>
            <a:r>
              <a:rPr lang="en-US" sz="1800" i="1" dirty="0"/>
              <a:t>P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polarization observables</a:t>
            </a:r>
            <a:r>
              <a:rPr lang="en-US" sz="1800" dirty="0"/>
              <a:t> </a:t>
            </a:r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 flipH="1" flipV="1">
            <a:off x="3810000" y="22860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9"/>
          <p:cNvSpPr>
            <a:spLocks noChangeShapeType="1"/>
          </p:cNvSpPr>
          <p:nvPr/>
        </p:nvSpPr>
        <p:spPr bwMode="auto">
          <a:xfrm flipH="1" flipV="1">
            <a:off x="3886200" y="2514600"/>
            <a:ext cx="1219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Rectangle 10"/>
          <p:cNvSpPr>
            <a:spLocks noChangeArrowheads="1"/>
          </p:cNvSpPr>
          <p:nvPr/>
        </p:nvSpPr>
        <p:spPr bwMode="auto">
          <a:xfrm>
            <a:off x="990600" y="2743200"/>
            <a:ext cx="3200400" cy="3352800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990033"/>
              </a:solidFill>
            </a:endParaRPr>
          </a:p>
        </p:txBody>
      </p:sp>
      <p:sp>
        <p:nvSpPr>
          <p:cNvPr id="15373" name="Line 11"/>
          <p:cNvSpPr>
            <a:spLocks noChangeShapeType="1"/>
          </p:cNvSpPr>
          <p:nvPr/>
        </p:nvSpPr>
        <p:spPr bwMode="auto">
          <a:xfrm flipH="1">
            <a:off x="4191000" y="3581400"/>
            <a:ext cx="990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 flipH="1">
            <a:off x="685800" y="28956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 flipH="1">
            <a:off x="685800" y="34290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9"/>
          <p:cNvSpPr>
            <a:spLocks noChangeShapeType="1"/>
          </p:cNvSpPr>
          <p:nvPr/>
        </p:nvSpPr>
        <p:spPr bwMode="auto">
          <a:xfrm flipH="1">
            <a:off x="685800" y="19812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20"/>
          <p:cNvSpPr>
            <a:spLocks noChangeShapeType="1"/>
          </p:cNvSpPr>
          <p:nvPr/>
        </p:nvSpPr>
        <p:spPr bwMode="auto">
          <a:xfrm>
            <a:off x="685800" y="1981200"/>
            <a:ext cx="0" cy="1828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 rot="16200000">
            <a:off x="-157426" y="4497849"/>
            <a:ext cx="16834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Longitudinal target</a:t>
            </a:r>
          </a:p>
        </p:txBody>
      </p:sp>
      <p:sp>
        <p:nvSpPr>
          <p:cNvPr id="15380" name="Line 22"/>
          <p:cNvSpPr>
            <a:spLocks noChangeShapeType="1"/>
          </p:cNvSpPr>
          <p:nvPr/>
        </p:nvSpPr>
        <p:spPr bwMode="auto">
          <a:xfrm>
            <a:off x="304800" y="1981200"/>
            <a:ext cx="0" cy="1828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 rot="16200000">
            <a:off x="-464431" y="4564769"/>
            <a:ext cx="15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Transverse target</a:t>
            </a:r>
          </a:p>
        </p:txBody>
      </p:sp>
      <p:sp>
        <p:nvSpPr>
          <p:cNvPr id="15382" name="Line 25"/>
          <p:cNvSpPr>
            <a:spLocks noChangeShapeType="1"/>
          </p:cNvSpPr>
          <p:nvPr/>
        </p:nvSpPr>
        <p:spPr bwMode="auto">
          <a:xfrm flipH="1">
            <a:off x="304800" y="2514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Line 26"/>
          <p:cNvSpPr>
            <a:spLocks noChangeShapeType="1"/>
          </p:cNvSpPr>
          <p:nvPr/>
        </p:nvSpPr>
        <p:spPr bwMode="auto">
          <a:xfrm flipH="1">
            <a:off x="304800" y="31242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Line 27"/>
          <p:cNvSpPr>
            <a:spLocks noChangeShapeType="1"/>
          </p:cNvSpPr>
          <p:nvPr/>
        </p:nvSpPr>
        <p:spPr bwMode="auto">
          <a:xfrm flipH="1">
            <a:off x="304800" y="3657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Line 28"/>
          <p:cNvSpPr>
            <a:spLocks noChangeShapeType="1"/>
          </p:cNvSpPr>
          <p:nvPr/>
        </p:nvSpPr>
        <p:spPr bwMode="auto">
          <a:xfrm flipH="1">
            <a:off x="304800" y="22098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Line 29"/>
          <p:cNvSpPr>
            <a:spLocks noChangeShapeType="1"/>
          </p:cNvSpPr>
          <p:nvPr/>
        </p:nvSpPr>
        <p:spPr bwMode="auto">
          <a:xfrm flipH="1">
            <a:off x="304800" y="1981200"/>
            <a:ext cx="381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 rot="16200000">
            <a:off x="-19987" y="6007125"/>
            <a:ext cx="991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</a:t>
            </a:r>
          </a:p>
          <a:p>
            <a:pPr algn="ctr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photons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 rot="16200000">
            <a:off x="235436" y="5403365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91038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3378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Beam polarization  </a:t>
            </a:r>
            <a:r>
              <a:rPr lang="en-US" sz="1800" i="1" dirty="0">
                <a:latin typeface="Symbol" pitchFamily="18" charset="2"/>
              </a:rPr>
              <a:t>S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Target asymmetry  </a:t>
            </a:r>
            <a:r>
              <a:rPr lang="en-US" sz="1800" i="1" dirty="0"/>
              <a:t>T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Recoil polarization </a:t>
            </a:r>
            <a:r>
              <a:rPr lang="en-US" sz="1800" i="1" dirty="0"/>
              <a:t>P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polarization observables</a:t>
            </a:r>
            <a:r>
              <a:rPr lang="en-US" sz="1800" dirty="0"/>
              <a:t> </a:t>
            </a:r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 flipH="1" flipV="1">
            <a:off x="3810000" y="22860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9"/>
          <p:cNvSpPr>
            <a:spLocks noChangeShapeType="1"/>
          </p:cNvSpPr>
          <p:nvPr/>
        </p:nvSpPr>
        <p:spPr bwMode="auto">
          <a:xfrm flipH="1" flipV="1">
            <a:off x="3886200" y="2514600"/>
            <a:ext cx="1219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Rectangle 10"/>
          <p:cNvSpPr>
            <a:spLocks noChangeArrowheads="1"/>
          </p:cNvSpPr>
          <p:nvPr/>
        </p:nvSpPr>
        <p:spPr bwMode="auto">
          <a:xfrm>
            <a:off x="990600" y="2743200"/>
            <a:ext cx="3200400" cy="3352800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990033"/>
              </a:solidFill>
            </a:endParaRPr>
          </a:p>
        </p:txBody>
      </p:sp>
      <p:sp>
        <p:nvSpPr>
          <p:cNvPr id="15373" name="Line 11"/>
          <p:cNvSpPr>
            <a:spLocks noChangeShapeType="1"/>
          </p:cNvSpPr>
          <p:nvPr/>
        </p:nvSpPr>
        <p:spPr bwMode="auto">
          <a:xfrm flipH="1">
            <a:off x="4191000" y="3581400"/>
            <a:ext cx="990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Text Box 12"/>
          <p:cNvSpPr txBox="1">
            <a:spLocks noChangeArrowheads="1"/>
          </p:cNvSpPr>
          <p:nvPr/>
        </p:nvSpPr>
        <p:spPr bwMode="auto">
          <a:xfrm>
            <a:off x="4343400" y="3733800"/>
            <a:ext cx="4800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 dirty="0"/>
              <a:t> Need </a:t>
            </a:r>
            <a:r>
              <a:rPr lang="en-US" sz="2200" b="1" dirty="0"/>
              <a:t>at least</a:t>
            </a:r>
            <a:r>
              <a:rPr lang="en-US" sz="2200" dirty="0"/>
              <a:t> 4 of the double observables from at least 2 groups for a “complete experiment”</a:t>
            </a:r>
          </a:p>
          <a:p>
            <a:pPr eaLnBrk="1" hangingPunct="1"/>
            <a:endParaRPr lang="en-US" sz="2200" dirty="0"/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 flipH="1">
            <a:off x="685800" y="28956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 flipH="1">
            <a:off x="685800" y="34290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9"/>
          <p:cNvSpPr>
            <a:spLocks noChangeShapeType="1"/>
          </p:cNvSpPr>
          <p:nvPr/>
        </p:nvSpPr>
        <p:spPr bwMode="auto">
          <a:xfrm flipH="1">
            <a:off x="685800" y="19812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20"/>
          <p:cNvSpPr>
            <a:spLocks noChangeShapeType="1"/>
          </p:cNvSpPr>
          <p:nvPr/>
        </p:nvSpPr>
        <p:spPr bwMode="auto">
          <a:xfrm>
            <a:off x="685800" y="1981200"/>
            <a:ext cx="0" cy="1828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 rot="16200000">
            <a:off x="-157426" y="4497849"/>
            <a:ext cx="16834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Longitudinal target</a:t>
            </a:r>
          </a:p>
        </p:txBody>
      </p:sp>
      <p:sp>
        <p:nvSpPr>
          <p:cNvPr id="15380" name="Line 22"/>
          <p:cNvSpPr>
            <a:spLocks noChangeShapeType="1"/>
          </p:cNvSpPr>
          <p:nvPr/>
        </p:nvSpPr>
        <p:spPr bwMode="auto">
          <a:xfrm>
            <a:off x="304800" y="1981200"/>
            <a:ext cx="0" cy="1828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 rot="16200000">
            <a:off x="-464431" y="4564769"/>
            <a:ext cx="15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Transverse target</a:t>
            </a:r>
          </a:p>
        </p:txBody>
      </p:sp>
      <p:sp>
        <p:nvSpPr>
          <p:cNvPr id="15382" name="Line 25"/>
          <p:cNvSpPr>
            <a:spLocks noChangeShapeType="1"/>
          </p:cNvSpPr>
          <p:nvPr/>
        </p:nvSpPr>
        <p:spPr bwMode="auto">
          <a:xfrm flipH="1">
            <a:off x="304800" y="2514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Line 26"/>
          <p:cNvSpPr>
            <a:spLocks noChangeShapeType="1"/>
          </p:cNvSpPr>
          <p:nvPr/>
        </p:nvSpPr>
        <p:spPr bwMode="auto">
          <a:xfrm flipH="1">
            <a:off x="304800" y="31242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Line 27"/>
          <p:cNvSpPr>
            <a:spLocks noChangeShapeType="1"/>
          </p:cNvSpPr>
          <p:nvPr/>
        </p:nvSpPr>
        <p:spPr bwMode="auto">
          <a:xfrm flipH="1">
            <a:off x="304800" y="3657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Line 28"/>
          <p:cNvSpPr>
            <a:spLocks noChangeShapeType="1"/>
          </p:cNvSpPr>
          <p:nvPr/>
        </p:nvSpPr>
        <p:spPr bwMode="auto">
          <a:xfrm flipH="1">
            <a:off x="304800" y="22098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Line 29"/>
          <p:cNvSpPr>
            <a:spLocks noChangeShapeType="1"/>
          </p:cNvSpPr>
          <p:nvPr/>
        </p:nvSpPr>
        <p:spPr bwMode="auto">
          <a:xfrm flipH="1">
            <a:off x="304800" y="1981200"/>
            <a:ext cx="381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 rot="16200000">
            <a:off x="-19987" y="6007125"/>
            <a:ext cx="991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</a:t>
            </a:r>
          </a:p>
          <a:p>
            <a:pPr algn="ctr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photons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 rot="16200000">
            <a:off x="235436" y="5403365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350056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/>
              <a:t> 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533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Motivations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Helicity amplitudes</a:t>
            </a:r>
          </a:p>
          <a:p>
            <a:pPr eaLnBrk="1" hangingPunct="1">
              <a:buClr>
                <a:schemeClr val="tx1"/>
              </a:buClr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Experimental facilities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Reactions and results</a:t>
            </a: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dirty="0"/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sz="1800" dirty="0"/>
          </a:p>
        </p:txBody>
      </p:sp>
      <p:pic>
        <p:nvPicPr>
          <p:cNvPr id="9" name="Picture 8" descr="puzz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295400"/>
            <a:ext cx="2908300" cy="4038600"/>
          </a:xfrm>
          <a:prstGeom prst="rect">
            <a:avLst/>
          </a:prstGeom>
          <a:noFill/>
          <a:ln>
            <a:noFill/>
          </a:ln>
          <a:effectLst>
            <a:outerShdw blurRad="889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10522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3378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Beam polarization  </a:t>
            </a:r>
            <a:r>
              <a:rPr lang="en-US" sz="1800" i="1" dirty="0">
                <a:latin typeface="Symbol" pitchFamily="18" charset="2"/>
              </a:rPr>
              <a:t>S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Target asymmetry  </a:t>
            </a:r>
            <a:r>
              <a:rPr lang="en-US" sz="1800" i="1" dirty="0"/>
              <a:t>T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Recoil polarization </a:t>
            </a:r>
            <a:r>
              <a:rPr lang="en-US" sz="1800" i="1" dirty="0"/>
              <a:t>P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polarization observables</a:t>
            </a:r>
            <a:r>
              <a:rPr lang="en-US" sz="1800" dirty="0"/>
              <a:t> </a:t>
            </a:r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 flipH="1" flipV="1">
            <a:off x="3810000" y="22860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9"/>
          <p:cNvSpPr>
            <a:spLocks noChangeShapeType="1"/>
          </p:cNvSpPr>
          <p:nvPr/>
        </p:nvSpPr>
        <p:spPr bwMode="auto">
          <a:xfrm flipH="1" flipV="1">
            <a:off x="3886200" y="2514600"/>
            <a:ext cx="1219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Rectangle 10"/>
          <p:cNvSpPr>
            <a:spLocks noChangeArrowheads="1"/>
          </p:cNvSpPr>
          <p:nvPr/>
        </p:nvSpPr>
        <p:spPr bwMode="auto">
          <a:xfrm>
            <a:off x="990600" y="2743200"/>
            <a:ext cx="3200400" cy="3352800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990033"/>
              </a:solidFill>
            </a:endParaRPr>
          </a:p>
        </p:txBody>
      </p:sp>
      <p:sp>
        <p:nvSpPr>
          <p:cNvPr id="15373" name="Line 11"/>
          <p:cNvSpPr>
            <a:spLocks noChangeShapeType="1"/>
          </p:cNvSpPr>
          <p:nvPr/>
        </p:nvSpPr>
        <p:spPr bwMode="auto">
          <a:xfrm flipH="1">
            <a:off x="4191000" y="3581400"/>
            <a:ext cx="990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Text Box 12"/>
          <p:cNvSpPr txBox="1">
            <a:spLocks noChangeArrowheads="1"/>
          </p:cNvSpPr>
          <p:nvPr/>
        </p:nvSpPr>
        <p:spPr bwMode="auto">
          <a:xfrm>
            <a:off x="4343400" y="3733800"/>
            <a:ext cx="4800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 dirty="0"/>
              <a:t> Need </a:t>
            </a:r>
            <a:r>
              <a:rPr lang="en-US" sz="2200" b="1" dirty="0"/>
              <a:t>at least</a:t>
            </a:r>
            <a:r>
              <a:rPr lang="en-US" sz="2200" dirty="0"/>
              <a:t> 4 of the double observables from at least 2 groups for a “complete experiment”</a:t>
            </a:r>
          </a:p>
          <a:p>
            <a:pPr eaLnBrk="1" hangingPunct="1"/>
            <a:endParaRPr lang="en-US" sz="2200" dirty="0"/>
          </a:p>
          <a:p>
            <a:pPr eaLnBrk="1" hangingPunct="1">
              <a:buFontTx/>
              <a:buChar char="•"/>
            </a:pPr>
            <a:r>
              <a:rPr lang="en-US" sz="2200" dirty="0"/>
              <a:t> </a:t>
            </a:r>
            <a:r>
              <a:rPr lang="el-GR" sz="2200" i="1" dirty="0">
                <a:cs typeface="Times New Roman" pitchFamily="18" charset="0"/>
              </a:rPr>
              <a:t>π</a:t>
            </a:r>
            <a:r>
              <a:rPr lang="en-US" sz="2200" i="1" baseline="30000" dirty="0">
                <a:cs typeface="Times New Roman" pitchFamily="18" charset="0"/>
              </a:rPr>
              <a:t>0</a:t>
            </a:r>
            <a:r>
              <a:rPr lang="en-US" sz="2200" i="1" dirty="0">
                <a:cs typeface="Times New Roman" pitchFamily="18" charset="0"/>
              </a:rPr>
              <a:t>p, </a:t>
            </a:r>
            <a:r>
              <a:rPr lang="el-GR" sz="2200" i="1" dirty="0">
                <a:cs typeface="Times New Roman" pitchFamily="18" charset="0"/>
              </a:rPr>
              <a:t>π</a:t>
            </a:r>
            <a:r>
              <a:rPr lang="en-US" sz="2200" i="1" baseline="30000" dirty="0">
                <a:cs typeface="Times New Roman" pitchFamily="18" charset="0"/>
              </a:rPr>
              <a:t>+</a:t>
            </a:r>
            <a:r>
              <a:rPr lang="en-US" sz="2200" i="1" dirty="0">
                <a:cs typeface="Times New Roman" pitchFamily="18" charset="0"/>
              </a:rPr>
              <a:t> n</a:t>
            </a:r>
            <a:r>
              <a:rPr lang="en-US" sz="2200" dirty="0">
                <a:cs typeface="Times New Roman" pitchFamily="18" charset="0"/>
              </a:rPr>
              <a:t>, and  </a:t>
            </a:r>
            <a:r>
              <a:rPr lang="el-GR" sz="2200" i="1" dirty="0">
                <a:cs typeface="Times New Roman" pitchFamily="18" charset="0"/>
              </a:rPr>
              <a:t>η</a:t>
            </a:r>
            <a:r>
              <a:rPr lang="en-US" sz="2200" i="1" dirty="0">
                <a:cs typeface="Times New Roman" pitchFamily="18" charset="0"/>
              </a:rPr>
              <a:t> p</a:t>
            </a:r>
            <a:r>
              <a:rPr lang="en-US" sz="2200" dirty="0">
                <a:cs typeface="Times New Roman" pitchFamily="18" charset="0"/>
              </a:rPr>
              <a:t> will be nearly complete</a:t>
            </a:r>
            <a:r>
              <a:rPr lang="en-US" sz="2200" dirty="0"/>
              <a:t>     </a:t>
            </a:r>
          </a:p>
          <a:p>
            <a:pPr eaLnBrk="1" hangingPunct="1">
              <a:buFontTx/>
              <a:buChar char="•"/>
            </a:pPr>
            <a:endParaRPr lang="en-US" sz="2200" dirty="0"/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 flipH="1">
            <a:off x="685800" y="28956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 flipH="1">
            <a:off x="685800" y="34290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9"/>
          <p:cNvSpPr>
            <a:spLocks noChangeShapeType="1"/>
          </p:cNvSpPr>
          <p:nvPr/>
        </p:nvSpPr>
        <p:spPr bwMode="auto">
          <a:xfrm flipH="1">
            <a:off x="685800" y="19812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20"/>
          <p:cNvSpPr>
            <a:spLocks noChangeShapeType="1"/>
          </p:cNvSpPr>
          <p:nvPr/>
        </p:nvSpPr>
        <p:spPr bwMode="auto">
          <a:xfrm>
            <a:off x="685800" y="1981200"/>
            <a:ext cx="0" cy="1828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 rot="16200000">
            <a:off x="-157426" y="4497849"/>
            <a:ext cx="16834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Longitudinal target</a:t>
            </a:r>
          </a:p>
        </p:txBody>
      </p:sp>
      <p:sp>
        <p:nvSpPr>
          <p:cNvPr id="15380" name="Line 22"/>
          <p:cNvSpPr>
            <a:spLocks noChangeShapeType="1"/>
          </p:cNvSpPr>
          <p:nvPr/>
        </p:nvSpPr>
        <p:spPr bwMode="auto">
          <a:xfrm>
            <a:off x="304800" y="1981200"/>
            <a:ext cx="0" cy="1828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 rot="16200000">
            <a:off x="-464431" y="4564769"/>
            <a:ext cx="15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Transverse target</a:t>
            </a:r>
          </a:p>
        </p:txBody>
      </p:sp>
      <p:sp>
        <p:nvSpPr>
          <p:cNvPr id="15382" name="Line 25"/>
          <p:cNvSpPr>
            <a:spLocks noChangeShapeType="1"/>
          </p:cNvSpPr>
          <p:nvPr/>
        </p:nvSpPr>
        <p:spPr bwMode="auto">
          <a:xfrm flipH="1">
            <a:off x="304800" y="2514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Line 26"/>
          <p:cNvSpPr>
            <a:spLocks noChangeShapeType="1"/>
          </p:cNvSpPr>
          <p:nvPr/>
        </p:nvSpPr>
        <p:spPr bwMode="auto">
          <a:xfrm flipH="1">
            <a:off x="304800" y="31242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Line 27"/>
          <p:cNvSpPr>
            <a:spLocks noChangeShapeType="1"/>
          </p:cNvSpPr>
          <p:nvPr/>
        </p:nvSpPr>
        <p:spPr bwMode="auto">
          <a:xfrm flipH="1">
            <a:off x="304800" y="3657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Line 28"/>
          <p:cNvSpPr>
            <a:spLocks noChangeShapeType="1"/>
          </p:cNvSpPr>
          <p:nvPr/>
        </p:nvSpPr>
        <p:spPr bwMode="auto">
          <a:xfrm flipH="1">
            <a:off x="304800" y="22098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Line 29"/>
          <p:cNvSpPr>
            <a:spLocks noChangeShapeType="1"/>
          </p:cNvSpPr>
          <p:nvPr/>
        </p:nvSpPr>
        <p:spPr bwMode="auto">
          <a:xfrm flipH="1">
            <a:off x="304800" y="1981200"/>
            <a:ext cx="381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 rot="16200000">
            <a:off x="-19987" y="6007125"/>
            <a:ext cx="991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</a:t>
            </a:r>
          </a:p>
          <a:p>
            <a:pPr algn="ctr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photons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 rot="16200000">
            <a:off x="235436" y="5403365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329011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552C21-D8AC-4245-B4BC-50624C57D0A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CDE3E-AFF7-4280-82BD-37A44EC436BD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1536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Linkage between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amplitudes and the observables for single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pseudoscalar</a:t>
            </a:r>
            <a:r>
              <a:rPr lang="en-US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3378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Differential cross section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Beam polarization  </a:t>
            </a:r>
            <a:r>
              <a:rPr lang="en-US" sz="1800" i="1" dirty="0">
                <a:latin typeface="Symbol" pitchFamily="18" charset="2"/>
              </a:rPr>
              <a:t>S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Target asymmetry  </a:t>
            </a:r>
            <a:r>
              <a:rPr lang="en-US" sz="1800" i="1" dirty="0"/>
              <a:t>T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Recoil polarization </a:t>
            </a:r>
            <a:r>
              <a:rPr lang="en-US" sz="1800" i="1" dirty="0"/>
              <a:t>P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polarization observables</a:t>
            </a:r>
            <a:r>
              <a:rPr lang="en-US" sz="1800" dirty="0"/>
              <a:t> </a:t>
            </a:r>
          </a:p>
        </p:txBody>
      </p:sp>
      <p:sp>
        <p:nvSpPr>
          <p:cNvPr id="1536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8"/>
          <p:cNvSpPr>
            <a:spLocks noChangeShapeType="1"/>
          </p:cNvSpPr>
          <p:nvPr/>
        </p:nvSpPr>
        <p:spPr bwMode="auto">
          <a:xfrm flipH="1" flipV="1">
            <a:off x="3810000" y="22860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9"/>
          <p:cNvSpPr>
            <a:spLocks noChangeShapeType="1"/>
          </p:cNvSpPr>
          <p:nvPr/>
        </p:nvSpPr>
        <p:spPr bwMode="auto">
          <a:xfrm flipH="1" flipV="1">
            <a:off x="3886200" y="2514600"/>
            <a:ext cx="1219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Rectangle 10"/>
          <p:cNvSpPr>
            <a:spLocks noChangeArrowheads="1"/>
          </p:cNvSpPr>
          <p:nvPr/>
        </p:nvSpPr>
        <p:spPr bwMode="auto">
          <a:xfrm>
            <a:off x="990600" y="2743200"/>
            <a:ext cx="3200400" cy="3352800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990033"/>
              </a:solidFill>
            </a:endParaRPr>
          </a:p>
        </p:txBody>
      </p:sp>
      <p:sp>
        <p:nvSpPr>
          <p:cNvPr id="15373" name="Line 11"/>
          <p:cNvSpPr>
            <a:spLocks noChangeShapeType="1"/>
          </p:cNvSpPr>
          <p:nvPr/>
        </p:nvSpPr>
        <p:spPr bwMode="auto">
          <a:xfrm flipH="1">
            <a:off x="4191000" y="3581400"/>
            <a:ext cx="990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Text Box 12"/>
          <p:cNvSpPr txBox="1">
            <a:spLocks noChangeArrowheads="1"/>
          </p:cNvSpPr>
          <p:nvPr/>
        </p:nvSpPr>
        <p:spPr bwMode="auto">
          <a:xfrm>
            <a:off x="4343400" y="3733800"/>
            <a:ext cx="48006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 dirty="0"/>
              <a:t> Need </a:t>
            </a:r>
            <a:r>
              <a:rPr lang="en-US" sz="2200" b="1" dirty="0"/>
              <a:t>at least</a:t>
            </a:r>
            <a:r>
              <a:rPr lang="en-US" sz="2200" dirty="0"/>
              <a:t> 4 of the double observables from at least 2 groups for a “complete experiment”</a:t>
            </a:r>
          </a:p>
          <a:p>
            <a:pPr eaLnBrk="1" hangingPunct="1"/>
            <a:endParaRPr lang="en-US" sz="2200" dirty="0"/>
          </a:p>
          <a:p>
            <a:pPr eaLnBrk="1" hangingPunct="1">
              <a:buFontTx/>
              <a:buChar char="•"/>
            </a:pPr>
            <a:r>
              <a:rPr lang="en-US" sz="2200" dirty="0"/>
              <a:t> </a:t>
            </a:r>
            <a:r>
              <a:rPr lang="el-GR" sz="2200" i="1" dirty="0">
                <a:cs typeface="Times New Roman" pitchFamily="18" charset="0"/>
              </a:rPr>
              <a:t>π</a:t>
            </a:r>
            <a:r>
              <a:rPr lang="en-US" sz="2200" i="1" baseline="30000" dirty="0">
                <a:cs typeface="Times New Roman" pitchFamily="18" charset="0"/>
              </a:rPr>
              <a:t>0</a:t>
            </a:r>
            <a:r>
              <a:rPr lang="en-US" sz="2200" i="1" dirty="0">
                <a:cs typeface="Times New Roman" pitchFamily="18" charset="0"/>
              </a:rPr>
              <a:t>p, </a:t>
            </a:r>
            <a:r>
              <a:rPr lang="el-GR" sz="2200" i="1" dirty="0">
                <a:cs typeface="Times New Roman" pitchFamily="18" charset="0"/>
              </a:rPr>
              <a:t>π</a:t>
            </a:r>
            <a:r>
              <a:rPr lang="en-US" sz="2200" i="1" baseline="30000" dirty="0">
                <a:cs typeface="Times New Roman" pitchFamily="18" charset="0"/>
              </a:rPr>
              <a:t>+</a:t>
            </a:r>
            <a:r>
              <a:rPr lang="en-US" sz="2200" i="1" dirty="0">
                <a:cs typeface="Times New Roman" pitchFamily="18" charset="0"/>
              </a:rPr>
              <a:t> n</a:t>
            </a:r>
            <a:r>
              <a:rPr lang="en-US" sz="2200" dirty="0">
                <a:cs typeface="Times New Roman" pitchFamily="18" charset="0"/>
              </a:rPr>
              <a:t>, and  </a:t>
            </a:r>
            <a:r>
              <a:rPr lang="el-GR" sz="2200" i="1" dirty="0">
                <a:cs typeface="Times New Roman" pitchFamily="18" charset="0"/>
              </a:rPr>
              <a:t>η</a:t>
            </a:r>
            <a:r>
              <a:rPr lang="en-US" sz="2200" i="1" dirty="0">
                <a:cs typeface="Times New Roman" pitchFamily="18" charset="0"/>
              </a:rPr>
              <a:t> p</a:t>
            </a:r>
            <a:r>
              <a:rPr lang="en-US" sz="2200" dirty="0">
                <a:cs typeface="Times New Roman" pitchFamily="18" charset="0"/>
              </a:rPr>
              <a:t> will be nearly complete</a:t>
            </a:r>
            <a:r>
              <a:rPr lang="en-US" sz="2200" dirty="0"/>
              <a:t>     </a:t>
            </a:r>
          </a:p>
          <a:p>
            <a:pPr eaLnBrk="1" hangingPunct="1">
              <a:buFontTx/>
              <a:buChar char="•"/>
            </a:pPr>
            <a:endParaRPr lang="en-US" sz="2200" dirty="0"/>
          </a:p>
          <a:p>
            <a:pPr eaLnBrk="1" hangingPunct="1">
              <a:buFontTx/>
              <a:buChar char="•"/>
            </a:pPr>
            <a:r>
              <a:rPr lang="en-US" sz="2200" dirty="0"/>
              <a:t> </a:t>
            </a:r>
            <a:r>
              <a:rPr lang="en-US" sz="2200" i="1" dirty="0"/>
              <a:t>K</a:t>
            </a:r>
            <a:r>
              <a:rPr lang="en-US" sz="2200" i="1" baseline="30000" dirty="0"/>
              <a:t>+</a:t>
            </a:r>
            <a:r>
              <a:rPr lang="en-US" sz="2200" i="1" dirty="0"/>
              <a:t> </a:t>
            </a:r>
            <a:r>
              <a:rPr lang="el-GR" sz="2200" i="1" dirty="0">
                <a:cs typeface="Times New Roman" pitchFamily="18" charset="0"/>
              </a:rPr>
              <a:t>Λ</a:t>
            </a:r>
            <a:r>
              <a:rPr lang="en-US" sz="2200" dirty="0">
                <a:cs typeface="Times New Roman" pitchFamily="18" charset="0"/>
              </a:rPr>
              <a:t> will be complete!</a:t>
            </a:r>
            <a:endParaRPr lang="el-GR" sz="2200" dirty="0">
              <a:cs typeface="Times New Roman" pitchFamily="18" charset="0"/>
            </a:endParaRPr>
          </a:p>
        </p:txBody>
      </p:sp>
      <p:sp>
        <p:nvSpPr>
          <p:cNvPr id="15375" name="Line 17"/>
          <p:cNvSpPr>
            <a:spLocks noChangeShapeType="1"/>
          </p:cNvSpPr>
          <p:nvPr/>
        </p:nvSpPr>
        <p:spPr bwMode="auto">
          <a:xfrm flipH="1">
            <a:off x="685800" y="28956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8"/>
          <p:cNvSpPr>
            <a:spLocks noChangeShapeType="1"/>
          </p:cNvSpPr>
          <p:nvPr/>
        </p:nvSpPr>
        <p:spPr bwMode="auto">
          <a:xfrm flipH="1">
            <a:off x="685800" y="34290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9"/>
          <p:cNvSpPr>
            <a:spLocks noChangeShapeType="1"/>
          </p:cNvSpPr>
          <p:nvPr/>
        </p:nvSpPr>
        <p:spPr bwMode="auto">
          <a:xfrm flipH="1">
            <a:off x="685800" y="19812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20"/>
          <p:cNvSpPr>
            <a:spLocks noChangeShapeType="1"/>
          </p:cNvSpPr>
          <p:nvPr/>
        </p:nvSpPr>
        <p:spPr bwMode="auto">
          <a:xfrm>
            <a:off x="685800" y="1981200"/>
            <a:ext cx="0" cy="1828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 rot="16200000">
            <a:off x="-157426" y="4497849"/>
            <a:ext cx="16834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Longitudinal target</a:t>
            </a:r>
          </a:p>
        </p:txBody>
      </p:sp>
      <p:sp>
        <p:nvSpPr>
          <p:cNvPr id="15380" name="Line 22"/>
          <p:cNvSpPr>
            <a:spLocks noChangeShapeType="1"/>
          </p:cNvSpPr>
          <p:nvPr/>
        </p:nvSpPr>
        <p:spPr bwMode="auto">
          <a:xfrm>
            <a:off x="304800" y="1981200"/>
            <a:ext cx="0" cy="1828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 rot="16200000">
            <a:off x="-464431" y="4564769"/>
            <a:ext cx="1535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Transverse target</a:t>
            </a:r>
          </a:p>
        </p:txBody>
      </p:sp>
      <p:sp>
        <p:nvSpPr>
          <p:cNvPr id="15382" name="Line 25"/>
          <p:cNvSpPr>
            <a:spLocks noChangeShapeType="1"/>
          </p:cNvSpPr>
          <p:nvPr/>
        </p:nvSpPr>
        <p:spPr bwMode="auto">
          <a:xfrm flipH="1">
            <a:off x="304800" y="2514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Line 26"/>
          <p:cNvSpPr>
            <a:spLocks noChangeShapeType="1"/>
          </p:cNvSpPr>
          <p:nvPr/>
        </p:nvSpPr>
        <p:spPr bwMode="auto">
          <a:xfrm flipH="1">
            <a:off x="304800" y="31242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Line 27"/>
          <p:cNvSpPr>
            <a:spLocks noChangeShapeType="1"/>
          </p:cNvSpPr>
          <p:nvPr/>
        </p:nvSpPr>
        <p:spPr bwMode="auto">
          <a:xfrm flipH="1">
            <a:off x="304800" y="3657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Line 28"/>
          <p:cNvSpPr>
            <a:spLocks noChangeShapeType="1"/>
          </p:cNvSpPr>
          <p:nvPr/>
        </p:nvSpPr>
        <p:spPr bwMode="auto">
          <a:xfrm flipH="1">
            <a:off x="304800" y="22098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Line 29"/>
          <p:cNvSpPr>
            <a:spLocks noChangeShapeType="1"/>
          </p:cNvSpPr>
          <p:nvPr/>
        </p:nvSpPr>
        <p:spPr bwMode="auto">
          <a:xfrm flipH="1">
            <a:off x="304800" y="1981200"/>
            <a:ext cx="381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 rot="16200000">
            <a:off x="-19987" y="6007125"/>
            <a:ext cx="991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Polarized </a:t>
            </a:r>
          </a:p>
          <a:p>
            <a:pPr algn="ctr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photons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 rot="16200000">
            <a:off x="235436" y="5403365"/>
            <a:ext cx="418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630589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2E651-796F-4F1F-8784-25DF60C84CBC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30050" name="Rectangle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7696200" cy="2590800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4000" b="1" dirty="0"/>
              <a:t>So, finding missing resonances requires lots of different observables.</a:t>
            </a:r>
            <a:r>
              <a:rPr lang="en-US" sz="4000" dirty="0"/>
              <a:t> 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4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 sections are not enough!</a:t>
            </a:r>
          </a:p>
        </p:txBody>
      </p:sp>
      <p:pic>
        <p:nvPicPr>
          <p:cNvPr id="17413" name="Picture 4" descr="puzzl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14800"/>
            <a:ext cx="274320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/>
              <a:t> </a:t>
            </a:r>
          </a:p>
        </p:txBody>
      </p:sp>
      <p:pic>
        <p:nvPicPr>
          <p:cNvPr id="9" name="Picture 8" descr="puzz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295400"/>
            <a:ext cx="2908300" cy="4038600"/>
          </a:xfrm>
          <a:prstGeom prst="rect">
            <a:avLst/>
          </a:prstGeom>
          <a:noFill/>
          <a:ln>
            <a:noFill/>
          </a:ln>
          <a:effectLst>
            <a:outerShdw blurRad="889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533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Motivations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Helicity amplitudes</a:t>
            </a:r>
          </a:p>
          <a:p>
            <a:pPr eaLnBrk="1" hangingPunct="1">
              <a:buClr>
                <a:schemeClr val="tx1"/>
              </a:buClr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facilities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Reactions and results</a:t>
            </a:r>
          </a:p>
          <a:p>
            <a:pPr eaLnBrk="1" hangingPunct="1">
              <a:buClr>
                <a:schemeClr val="tx1"/>
              </a:buClr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dirty="0"/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69243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71875"/>
            <a:ext cx="43434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2534" name="Picture 9" descr="j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40386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2057400" y="-49213"/>
            <a:ext cx="580960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facilities:</a:t>
            </a: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609600" y="685800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9pPr>
          </a:lstStyle>
          <a:p>
            <a:pPr marL="342900" indent="-342900" algn="l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Thomas Jefferson National Accelerator Facility (Jefferson Laboratory = </a:t>
            </a:r>
            <a:r>
              <a:rPr lang="en-US" sz="2400" dirty="0" err="1">
                <a:solidFill>
                  <a:schemeClr val="tx1"/>
                </a:solidFill>
              </a:rPr>
              <a:t>JLab</a:t>
            </a:r>
            <a:r>
              <a:rPr lang="en-US" sz="2400" dirty="0">
                <a:solidFill>
                  <a:schemeClr val="tx1"/>
                </a:solidFill>
              </a:rPr>
              <a:t>). 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4724400" y="2181225"/>
            <a:ext cx="3810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9pPr>
          </a:lstStyle>
          <a:p>
            <a:pPr marL="342900" indent="-342900" algn="l"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Racetrack design</a:t>
            </a:r>
          </a:p>
          <a:p>
            <a:pPr algn="l" eaLnBrk="1" hangingPunct="1">
              <a:buClr>
                <a:srgbClr val="990033"/>
              </a:buClr>
              <a:buFont typeface="MS PGothic" pitchFamily="34" charset="-128"/>
              <a:buChar char="✦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 algn="l"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Energies up to 6 GeV   (prior to upgrade)  </a:t>
            </a:r>
          </a:p>
        </p:txBody>
      </p:sp>
      <p:sp>
        <p:nvSpPr>
          <p:cNvPr id="22538" name="Text Box 13"/>
          <p:cNvSpPr txBox="1">
            <a:spLocks noChangeArrowheads="1"/>
          </p:cNvSpPr>
          <p:nvPr/>
        </p:nvSpPr>
        <p:spPr bwMode="auto">
          <a:xfrm>
            <a:off x="609600" y="1524000"/>
            <a:ext cx="77963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9pPr>
          </a:lstStyle>
          <a:p>
            <a:pPr marL="342900" indent="-342900" algn="l"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Continuous Electron Beam Accelerator Facility (CEBAF)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7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041525" y="6132513"/>
            <a:ext cx="365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Font typeface="Wingdings" pitchFamily="2" charset="2"/>
              <a:buChar char="Ø"/>
            </a:pPr>
            <a:endParaRPr 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9017" name="Text Box 9"/>
          <p:cNvSpPr txBox="1">
            <a:spLocks noChangeArrowheads="1"/>
          </p:cNvSpPr>
          <p:nvPr/>
        </p:nvSpPr>
        <p:spPr bwMode="auto">
          <a:xfrm>
            <a:off x="3047999" y="0"/>
            <a:ext cx="53117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  (1997-2012)</a:t>
            </a:r>
          </a:p>
        </p:txBody>
      </p:sp>
      <p:pic>
        <p:nvPicPr>
          <p:cNvPr id="23558" name="Picture 10" descr="hall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25146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15"/>
          <p:cNvSpPr txBox="1">
            <a:spLocks noChangeArrowheads="1"/>
          </p:cNvSpPr>
          <p:nvPr/>
        </p:nvSpPr>
        <p:spPr bwMode="auto">
          <a:xfrm>
            <a:off x="457200" y="2819400"/>
            <a:ext cx="22098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66FF33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66FF33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Lest we forget: </a:t>
            </a:r>
          </a:p>
          <a:p>
            <a:pPr marL="342900" indent="-342900" algn="l"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CLAS was very good for detecting charged particles</a:t>
            </a:r>
          </a:p>
          <a:p>
            <a:pPr marL="342900" indent="-342900" algn="l" eaLnBrk="1" hangingPunct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CLAS had a rather large acceptance</a:t>
            </a:r>
          </a:p>
        </p:txBody>
      </p:sp>
      <p:pic>
        <p:nvPicPr>
          <p:cNvPr id="23560" name="Picture 19" descr="HALB_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338513"/>
            <a:ext cx="215900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20" descr="hall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09625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21" descr="ced_ep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3128963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2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B2F45-F609-40DB-8BEB-7F331ABD2833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Bremsstrahlung photon tagger (also deceased)</a:t>
            </a:r>
            <a:endParaRPr lang="en-US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131A00-BDFB-413D-8F22-6108ACC854DA}"/>
              </a:ext>
            </a:extLst>
          </p:cNvPr>
          <p:cNvGrpSpPr/>
          <p:nvPr/>
        </p:nvGrpSpPr>
        <p:grpSpPr>
          <a:xfrm>
            <a:off x="381000" y="1828800"/>
            <a:ext cx="5181600" cy="3581400"/>
            <a:chOff x="381000" y="1828800"/>
            <a:chExt cx="5181600" cy="3581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83E7CD-527A-4DAE-8FD5-07BD9B7D5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28800"/>
              <a:ext cx="51816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0DC5010-EEEE-42F5-8965-BF37B910C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3962400"/>
              <a:ext cx="1066800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800" b="1" dirty="0">
                  <a:latin typeface="Arial Narrow" pitchFamily="34" charset="0"/>
                </a:rPr>
                <a:t>61 backing counters</a:t>
              </a: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E118E231-B76E-41DB-8CA4-9E1E456DE3AE}"/>
              </a:ext>
            </a:extLst>
          </p:cNvPr>
          <p:cNvSpPr txBox="1">
            <a:spLocks/>
          </p:cNvSpPr>
          <p:nvPr/>
        </p:nvSpPr>
        <p:spPr>
          <a:xfrm>
            <a:off x="5486400" y="1828800"/>
            <a:ext cx="3200400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  <a:defRPr/>
            </a:pPr>
            <a:r>
              <a:rPr lang="en-US" sz="2400" dirty="0"/>
              <a:t>Jefferson Lab Hall B bremsstrahlung photon tagger had: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i="1" dirty="0"/>
              <a:t>E</a:t>
            </a:r>
            <a:r>
              <a:rPr lang="el-GR" sz="2000" i="1" baseline="-25000" dirty="0">
                <a:cs typeface="Times New Roman" pitchFamily="18" charset="0"/>
              </a:rPr>
              <a:t>γ</a:t>
            </a:r>
            <a:r>
              <a:rPr lang="en-US" sz="2000" i="1" dirty="0"/>
              <a:t> </a:t>
            </a:r>
            <a:r>
              <a:rPr lang="en-US" sz="2000" dirty="0"/>
              <a:t>= 20-95% of </a:t>
            </a:r>
            <a:r>
              <a:rPr lang="en-US" sz="2000" i="1" dirty="0"/>
              <a:t>E</a:t>
            </a:r>
            <a:r>
              <a:rPr lang="en-US" sz="2000" i="1" baseline="-25000" dirty="0"/>
              <a:t>0</a:t>
            </a:r>
            <a:endParaRPr lang="en-US" sz="2000" i="1" dirty="0"/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i="1" dirty="0"/>
              <a:t>E</a:t>
            </a:r>
            <a:r>
              <a:rPr lang="el-GR" sz="2000" i="1" baseline="-25000" dirty="0">
                <a:cs typeface="Times New Roman" pitchFamily="18" charset="0"/>
              </a:rPr>
              <a:t>γ</a:t>
            </a:r>
            <a:r>
              <a:rPr lang="en-US" sz="2000" i="1" dirty="0"/>
              <a:t> </a:t>
            </a:r>
            <a:r>
              <a:rPr lang="en-US" sz="2000" dirty="0"/>
              <a:t>up to ~5.5 GeV</a:t>
            </a:r>
          </a:p>
        </p:txBody>
      </p:sp>
    </p:spTree>
    <p:extLst>
      <p:ext uri="{BB962C8B-B14F-4D97-AF65-F5344CB8AC3E}">
        <p14:creationId xmlns:p14="http://schemas.microsoft.com/office/powerpoint/2010/main" val="44900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B2F45-F609-40DB-8BEB-7F331ABD2833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Bremsstrahlung photon tagger (also deceased)</a:t>
            </a:r>
            <a:endParaRPr lang="en-US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131A00-BDFB-413D-8F22-6108ACC854DA}"/>
              </a:ext>
            </a:extLst>
          </p:cNvPr>
          <p:cNvGrpSpPr/>
          <p:nvPr/>
        </p:nvGrpSpPr>
        <p:grpSpPr>
          <a:xfrm>
            <a:off x="381000" y="1828800"/>
            <a:ext cx="5181600" cy="3581400"/>
            <a:chOff x="381000" y="1828800"/>
            <a:chExt cx="5181600" cy="3581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83E7CD-527A-4DAE-8FD5-07BD9B7D5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28800"/>
              <a:ext cx="51816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0DC5010-EEEE-42F5-8965-BF37B910C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3962400"/>
              <a:ext cx="1066800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800" b="1" dirty="0">
                  <a:latin typeface="Arial Narrow" pitchFamily="34" charset="0"/>
                </a:rPr>
                <a:t>61 backing counters</a:t>
              </a: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E118E231-B76E-41DB-8CA4-9E1E456DE3AE}"/>
              </a:ext>
            </a:extLst>
          </p:cNvPr>
          <p:cNvSpPr txBox="1">
            <a:spLocks/>
          </p:cNvSpPr>
          <p:nvPr/>
        </p:nvSpPr>
        <p:spPr>
          <a:xfrm>
            <a:off x="5486400" y="1828800"/>
            <a:ext cx="3200400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  <a:defRPr/>
            </a:pPr>
            <a:r>
              <a:rPr lang="en-US" sz="2400" dirty="0"/>
              <a:t>Jefferson Lab Hall B bremsstrahlung photon tagger had: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i="1" dirty="0"/>
              <a:t>E</a:t>
            </a:r>
            <a:r>
              <a:rPr lang="el-GR" sz="2000" i="1" baseline="-25000" dirty="0">
                <a:cs typeface="Times New Roman" pitchFamily="18" charset="0"/>
              </a:rPr>
              <a:t>γ</a:t>
            </a:r>
            <a:r>
              <a:rPr lang="en-US" sz="2000" i="1" dirty="0"/>
              <a:t> </a:t>
            </a:r>
            <a:r>
              <a:rPr lang="en-US" sz="2000" dirty="0"/>
              <a:t>= 20-95% of </a:t>
            </a:r>
            <a:r>
              <a:rPr lang="en-US" sz="2000" i="1" dirty="0"/>
              <a:t>E</a:t>
            </a:r>
            <a:r>
              <a:rPr lang="en-US" sz="2000" i="1" baseline="-25000" dirty="0"/>
              <a:t>0</a:t>
            </a:r>
            <a:endParaRPr lang="en-US" sz="2000" i="1" dirty="0"/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i="1" dirty="0"/>
              <a:t>E</a:t>
            </a:r>
            <a:r>
              <a:rPr lang="el-GR" sz="2000" i="1" baseline="-25000" dirty="0">
                <a:cs typeface="Times New Roman" pitchFamily="18" charset="0"/>
              </a:rPr>
              <a:t>γ</a:t>
            </a:r>
            <a:r>
              <a:rPr lang="en-US" sz="2000" i="1" dirty="0"/>
              <a:t> </a:t>
            </a:r>
            <a:r>
              <a:rPr lang="en-US" sz="2000" dirty="0"/>
              <a:t>up to ~5.5 GeV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Circular polarized photons with longitudinally  polarized electrons</a:t>
            </a:r>
          </a:p>
        </p:txBody>
      </p:sp>
    </p:spTree>
    <p:extLst>
      <p:ext uri="{BB962C8B-B14F-4D97-AF65-F5344CB8AC3E}">
        <p14:creationId xmlns:p14="http://schemas.microsoft.com/office/powerpoint/2010/main" val="1912024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B2F45-F609-40DB-8BEB-7F331ABD2833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Bremsstrahlung photon tagger (also deceased)</a:t>
            </a:r>
            <a:endParaRPr lang="en-US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131A00-BDFB-413D-8F22-6108ACC854DA}"/>
              </a:ext>
            </a:extLst>
          </p:cNvPr>
          <p:cNvGrpSpPr/>
          <p:nvPr/>
        </p:nvGrpSpPr>
        <p:grpSpPr>
          <a:xfrm>
            <a:off x="381000" y="1828800"/>
            <a:ext cx="5181600" cy="3581400"/>
            <a:chOff x="381000" y="1828800"/>
            <a:chExt cx="5181600" cy="3581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83E7CD-527A-4DAE-8FD5-07BD9B7D58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28800"/>
              <a:ext cx="51816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0DC5010-EEEE-42F5-8965-BF37B910C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3962400"/>
              <a:ext cx="1066800" cy="21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800" b="1" dirty="0">
                  <a:latin typeface="Arial Narrow" pitchFamily="34" charset="0"/>
                </a:rPr>
                <a:t>61 backing counters</a:t>
              </a: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E118E231-B76E-41DB-8CA4-9E1E456DE3AE}"/>
              </a:ext>
            </a:extLst>
          </p:cNvPr>
          <p:cNvSpPr txBox="1">
            <a:spLocks/>
          </p:cNvSpPr>
          <p:nvPr/>
        </p:nvSpPr>
        <p:spPr>
          <a:xfrm>
            <a:off x="5486400" y="1828800"/>
            <a:ext cx="3200400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Char char="•"/>
              <a:defRPr/>
            </a:pPr>
            <a:r>
              <a:rPr lang="en-US" sz="2400"/>
              <a:t>Jefferson Lab Hall B bremsstrahlung photon tagger had: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i="1"/>
              <a:t>E</a:t>
            </a:r>
            <a:r>
              <a:rPr lang="el-GR" sz="2000" i="1" baseline="-25000">
                <a:cs typeface="Times New Roman" pitchFamily="18" charset="0"/>
              </a:rPr>
              <a:t>γ</a:t>
            </a:r>
            <a:r>
              <a:rPr lang="en-US" sz="2000" i="1"/>
              <a:t> </a:t>
            </a:r>
            <a:r>
              <a:rPr lang="en-US" sz="2000"/>
              <a:t>= 20-95% of </a:t>
            </a:r>
            <a:r>
              <a:rPr lang="en-US" sz="2000" i="1"/>
              <a:t>E</a:t>
            </a:r>
            <a:r>
              <a:rPr lang="en-US" sz="2000" i="1" baseline="-25000"/>
              <a:t>0</a:t>
            </a:r>
            <a:endParaRPr lang="en-US" sz="2000" i="1"/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i="1"/>
              <a:t>E</a:t>
            </a:r>
            <a:r>
              <a:rPr lang="el-GR" sz="2000" i="1" baseline="-25000">
                <a:cs typeface="Times New Roman" pitchFamily="18" charset="0"/>
              </a:rPr>
              <a:t>γ</a:t>
            </a:r>
            <a:r>
              <a:rPr lang="en-US" sz="2000" i="1"/>
              <a:t> </a:t>
            </a:r>
            <a:r>
              <a:rPr lang="en-US" sz="2000"/>
              <a:t>up to ~5.5 GeV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Circular polarized photons with longitudinally  polarized electrons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Oriented diamond crystal for linearly polarized photons</a:t>
            </a:r>
            <a:endParaRPr lang="en-US" sz="20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217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8A15E75B-B05F-4D6E-A026-20E255F6D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</a:rPr>
              <a:t>Circular beam polarization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8DE3F78A-BE67-499B-80A3-F0AA327DCDB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609600"/>
            <a:ext cx="4876800" cy="5486400"/>
            <a:chOff x="384" y="432"/>
            <a:chExt cx="1987" cy="2736"/>
          </a:xfrm>
        </p:grpSpPr>
        <p:grpSp>
          <p:nvGrpSpPr>
            <p:cNvPr id="5" name="Group 16">
              <a:extLst>
                <a:ext uri="{FF2B5EF4-FFF2-40B4-BE49-F238E27FC236}">
                  <a16:creationId xmlns:a16="http://schemas.microsoft.com/office/drawing/2014/main" id="{803CD947-1AB5-494B-B975-C6BC7EE990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03" y="451"/>
              <a:ext cx="1926" cy="2675"/>
              <a:chOff x="262" y="1693"/>
              <a:chExt cx="2121" cy="285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" name="Group 17">
                <a:extLst>
                  <a:ext uri="{FF2B5EF4-FFF2-40B4-BE49-F238E27FC236}">
                    <a16:creationId xmlns:a16="http://schemas.microsoft.com/office/drawing/2014/main" id="{4DA3AAF5-1311-4248-AE2E-815ECF0647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693"/>
                <a:ext cx="2119" cy="2858"/>
                <a:chOff x="264" y="1693"/>
                <a:chExt cx="2119" cy="2858"/>
              </a:xfrm>
            </p:grpSpPr>
            <p:pic>
              <p:nvPicPr>
                <p:cNvPr id="11" name="Picture 18">
                  <a:extLst>
                    <a:ext uri="{FF2B5EF4-FFF2-40B4-BE49-F238E27FC236}">
                      <a16:creationId xmlns:a16="http://schemas.microsoft.com/office/drawing/2014/main" id="{7FFD796C-F98A-4E11-836B-6FDEC1F38A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64" y="1693"/>
                  <a:ext cx="2116" cy="116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pic>
              <p:nvPicPr>
                <p:cNvPr id="12" name="Picture 19">
                  <a:extLst>
                    <a:ext uri="{FF2B5EF4-FFF2-40B4-BE49-F238E27FC236}">
                      <a16:creationId xmlns:a16="http://schemas.microsoft.com/office/drawing/2014/main" id="{E47CA4C3-3D9C-4363-A5EF-7195D9387C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66" y="2805"/>
                  <a:ext cx="2117" cy="1746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</p:grpSp>
          <p:sp>
            <p:nvSpPr>
              <p:cNvPr id="9" name="Text Box 20">
                <a:extLst>
                  <a:ext uri="{FF2B5EF4-FFF2-40B4-BE49-F238E27FC236}">
                    <a16:creationId xmlns:a16="http://schemas.microsoft.com/office/drawing/2014/main" id="{928EBF40-149B-4490-B3A1-42798F6CF6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49" y="3581"/>
                <a:ext cx="773" cy="15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defTabSz="46209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dirty="0">
                    <a:solidFill>
                      <a:srgbClr val="000000"/>
                    </a:solidFill>
                    <a:latin typeface="+mn-lt"/>
                    <a:cs typeface="+mn-cs"/>
                  </a:rPr>
                  <a:t>Circular polarization</a:t>
                </a:r>
              </a:p>
            </p:txBody>
          </p:sp>
          <p:sp>
            <p:nvSpPr>
              <p:cNvPr id="10" name="Text Box 21">
                <a:extLst>
                  <a:ext uri="{FF2B5EF4-FFF2-40B4-BE49-F238E27FC236}">
                    <a16:creationId xmlns:a16="http://schemas.microsoft.com/office/drawing/2014/main" id="{A67AB1A0-874E-41FD-96FD-FBC5E249A3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" y="2743"/>
                <a:ext cx="1768" cy="1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defTabSz="462097" fontAlgn="auto">
                  <a:spcBef>
                    <a:spcPts val="0"/>
                  </a:spcBef>
                  <a:spcAft>
                    <a:spcPts val="0"/>
                  </a:spcAft>
                  <a:tabLst>
                    <a:tab pos="731649" algn="l"/>
                    <a:tab pos="1463304" algn="l"/>
                    <a:tab pos="2194954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+mn-cs"/>
                  </a:rPr>
                  <a:t>Circular polarization from 100% polarized electron beam</a:t>
                </a:r>
              </a:p>
            </p:txBody>
          </p:sp>
        </p:grp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B1B830C2-EDAD-4093-9B94-D0121F95C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024"/>
              <a:ext cx="24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 Box 13">
            <a:extLst>
              <a:ext uri="{FF2B5EF4-FFF2-40B4-BE49-F238E27FC236}">
                <a16:creationId xmlns:a16="http://schemas.microsoft.com/office/drawing/2014/main" id="{5BF9831C-1F3B-4BA2-B6E9-791711F371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5443" y="1300957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/>
              <a:t>Counts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32F6238-3E97-4269-8A4D-CB6D05CD6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648200"/>
            <a:ext cx="2209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5950393B-3F76-46C7-80DB-44F757D70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271578"/>
              </p:ext>
            </p:extLst>
          </p:nvPr>
        </p:nvGraphicFramePr>
        <p:xfrm>
          <a:off x="3124200" y="4800600"/>
          <a:ext cx="19050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5" imgW="1295280" imgH="419040" progId="Equation.3">
                  <p:embed/>
                </p:oleObj>
              </mc:Choice>
              <mc:Fallback>
                <p:oleObj name="Equation" r:id="rId5" imgW="1295280" imgH="419040" progId="Equation.3">
                  <p:embed/>
                  <p:pic>
                    <p:nvPicPr>
                      <p:cNvPr id="409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800600"/>
                        <a:ext cx="19050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4">
            <a:extLst>
              <a:ext uri="{FF2B5EF4-FFF2-40B4-BE49-F238E27FC236}">
                <a16:creationId xmlns:a16="http://schemas.microsoft.com/office/drawing/2014/main" id="{33FAA184-4FFD-47C4-AC72-9DBC0CF4C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67400"/>
            <a:ext cx="491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H. Olsen and L.C. </a:t>
            </a:r>
            <a:r>
              <a:rPr lang="en-US" sz="1600" dirty="0" err="1"/>
              <a:t>Maximon</a:t>
            </a:r>
            <a:r>
              <a:rPr lang="en-US" sz="1600" dirty="0"/>
              <a:t>, Phys. Rev. 114, 887 (1959)</a:t>
            </a:r>
            <a:r>
              <a:rPr lang="en-US" dirty="0"/>
              <a:t> 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5E658A97-2AEE-4E46-9D6F-FE914FD51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715000"/>
            <a:ext cx="849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i="1" dirty="0"/>
              <a:t>k = E</a:t>
            </a:r>
            <a:r>
              <a:rPr lang="el-GR" sz="1400" b="1" i="1" baseline="-25000" dirty="0">
                <a:cs typeface="Times New Roman" pitchFamily="18" charset="0"/>
              </a:rPr>
              <a:t>γ</a:t>
            </a:r>
            <a:r>
              <a:rPr lang="en-US" sz="1400" b="1" i="1" dirty="0">
                <a:cs typeface="Times New Roman" pitchFamily="18" charset="0"/>
              </a:rPr>
              <a:t>/</a:t>
            </a:r>
            <a:r>
              <a:rPr lang="en-US" sz="1400" b="1" i="1" dirty="0" err="1">
                <a:cs typeface="Times New Roman" pitchFamily="18" charset="0"/>
              </a:rPr>
              <a:t>E</a:t>
            </a:r>
            <a:r>
              <a:rPr lang="en-US" sz="1400" b="1" i="1" baseline="-25000" dirty="0" err="1">
                <a:cs typeface="Times New Roman" pitchFamily="18" charset="0"/>
              </a:rPr>
              <a:t>e</a:t>
            </a:r>
            <a:endParaRPr lang="el-GR" sz="1400" b="1" i="1" baseline="-25000" dirty="0">
              <a:cs typeface="Times New Roman" pitchFamily="18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EE252B62-EDA2-4CD3-9F49-DB70D6CF9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447800"/>
            <a:ext cx="3124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Circular photon beam from longitudinally- polarized electrons</a:t>
            </a:r>
          </a:p>
          <a:p>
            <a:pPr eaLnBrk="1" hangingPunct="1"/>
            <a:endParaRPr lang="en-US" dirty="0"/>
          </a:p>
          <a:p>
            <a:pPr eaLnBrk="1" hangingPunct="1">
              <a:buFontTx/>
              <a:buChar char="•"/>
            </a:pPr>
            <a:r>
              <a:rPr lang="en-US" dirty="0"/>
              <a:t> Incident electron beam polarization </a:t>
            </a:r>
          </a:p>
          <a:p>
            <a:pPr eaLnBrk="1" hangingPunct="1"/>
            <a:r>
              <a:rPr lang="en-US" dirty="0"/>
              <a:t>&gt; 85%</a:t>
            </a:r>
          </a:p>
        </p:txBody>
      </p:sp>
    </p:spTree>
    <p:extLst>
      <p:ext uri="{BB962C8B-B14F-4D97-AF65-F5344CB8AC3E}">
        <p14:creationId xmlns:p14="http://schemas.microsoft.com/office/powerpoint/2010/main" val="405023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3D28B-189B-44F6-9158-8423F461358E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2041525" y="6132513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endParaRPr lang="en-US" sz="1800">
              <a:latin typeface="Arial" pitchFamily="34" charset="0"/>
            </a:endParaRP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152400" y="-76200"/>
            <a:ext cx="883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Nucleon resonances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81379" y="2684360"/>
            <a:ext cx="3914621" cy="3848878"/>
            <a:chOff x="381000" y="2514600"/>
            <a:chExt cx="3581400" cy="3733800"/>
          </a:xfrm>
        </p:grpSpPr>
        <p:grpSp>
          <p:nvGrpSpPr>
            <p:cNvPr id="14340" name="Group 17"/>
            <p:cNvGrpSpPr>
              <a:grpSpLocks/>
            </p:cNvGrpSpPr>
            <p:nvPr/>
          </p:nvGrpSpPr>
          <p:grpSpPr bwMode="auto">
            <a:xfrm>
              <a:off x="381000" y="2819400"/>
              <a:ext cx="3581400" cy="3429000"/>
              <a:chOff x="624" y="1728"/>
              <a:chExt cx="2448" cy="2304"/>
            </a:xfrm>
          </p:grpSpPr>
          <p:grpSp>
            <p:nvGrpSpPr>
              <p:cNvPr id="14350" name="Group 15"/>
              <p:cNvGrpSpPr>
                <a:grpSpLocks/>
              </p:cNvGrpSpPr>
              <p:nvPr/>
            </p:nvGrpSpPr>
            <p:grpSpPr bwMode="auto">
              <a:xfrm>
                <a:off x="624" y="1776"/>
                <a:ext cx="2448" cy="2256"/>
                <a:chOff x="1008" y="1872"/>
                <a:chExt cx="2448" cy="2256"/>
              </a:xfrm>
            </p:grpSpPr>
            <p:pic>
              <p:nvPicPr>
                <p:cNvPr id="4" name="Content Placeholder 3" descr="respiN.png"/>
                <p:cNvPicPr>
                  <a:picLocks noChangeAspect="1"/>
                </p:cNvPicPr>
                <p:nvPr/>
              </p:nvPicPr>
              <p:blipFill>
                <a:blip r:embed="rId2"/>
                <a:srcRect r="-2875"/>
                <a:stretch>
                  <a:fillRect/>
                </a:stretch>
              </p:blipFill>
              <p:spPr bwMode="auto">
                <a:xfrm>
                  <a:off x="1103" y="1872"/>
                  <a:ext cx="2305" cy="216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>
                  <a:outerShdw dist="38100" dir="2700000" algn="tl" rotWithShape="0">
                    <a:srgbClr val="000000">
                      <a:alpha val="39999"/>
                    </a:srgbClr>
                  </a:outerShdw>
                </a:effectLst>
              </p:spPr>
            </p:pic>
            <p:sp>
              <p:nvSpPr>
                <p:cNvPr id="14353" name="Rectangle 14"/>
                <p:cNvSpPr>
                  <a:spLocks noChangeArrowheads="1"/>
                </p:cNvSpPr>
                <p:nvPr/>
              </p:nvSpPr>
              <p:spPr bwMode="auto">
                <a:xfrm>
                  <a:off x="1008" y="4032"/>
                  <a:ext cx="2448" cy="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351" name="Rectangle 16"/>
              <p:cNvSpPr>
                <a:spLocks noChangeArrowheads="1"/>
              </p:cNvSpPr>
              <p:nvPr/>
            </p:nvSpPr>
            <p:spPr bwMode="auto">
              <a:xfrm>
                <a:off x="2928" y="1728"/>
                <a:ext cx="96" cy="2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5" name="Text Box 18"/>
            <p:cNvSpPr txBox="1">
              <a:spLocks noChangeArrowheads="1"/>
            </p:cNvSpPr>
            <p:nvPr/>
          </p:nvSpPr>
          <p:spPr bwMode="auto">
            <a:xfrm>
              <a:off x="1584325" y="2514600"/>
              <a:ext cx="15081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l-GR" i="1">
                  <a:cs typeface="Times New Roman" pitchFamily="18" charset="0"/>
                </a:rPr>
                <a:t>γ</a:t>
              </a:r>
              <a:r>
                <a:rPr lang="en-US" i="1">
                  <a:cs typeface="Times New Roman" pitchFamily="18" charset="0"/>
                </a:rPr>
                <a:t> p </a:t>
              </a:r>
              <a:r>
                <a:rPr lang="el-GR" i="1">
                  <a:cs typeface="Times New Roman" pitchFamily="18" charset="0"/>
                </a:rPr>
                <a:t>→</a:t>
              </a:r>
              <a:r>
                <a:rPr lang="en-US" i="1">
                  <a:cs typeface="Times New Roman" pitchFamily="18" charset="0"/>
                </a:rPr>
                <a:t> </a:t>
              </a:r>
              <a:r>
                <a:rPr lang="el-GR" i="1">
                  <a:cs typeface="Times New Roman" pitchFamily="18" charset="0"/>
                </a:rPr>
                <a:t>π</a:t>
              </a:r>
              <a:r>
                <a:rPr lang="en-US" i="1" baseline="30000">
                  <a:cs typeface="Times New Roman" pitchFamily="18" charset="0"/>
                </a:rPr>
                <a:t>+</a:t>
              </a:r>
              <a:r>
                <a:rPr lang="en-US" i="1">
                  <a:cs typeface="Times New Roman" pitchFamily="18" charset="0"/>
                </a:rPr>
                <a:t> n</a:t>
              </a:r>
              <a:endParaRPr lang="el-GR" i="1">
                <a:cs typeface="Times New Roman" pitchFamily="18" charset="0"/>
              </a:endParaRPr>
            </a:p>
          </p:txBody>
        </p:sp>
      </p:grp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09600" y="804208"/>
            <a:ext cx="7924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/>
              <a:t> As a three-quark system, the nucleon has a specific excitation spectrum comprised of nucleon resonances.</a:t>
            </a:r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/>
              <a:t>This nucleon resonance spectrum has been found to have many broad overlapping states, making disentangling the spectrum difficult. </a:t>
            </a:r>
            <a:r>
              <a:rPr lang="en-US" dirty="0">
                <a:sym typeface="Wingdings" pitchFamily="2" charset="2"/>
              </a:rPr>
              <a:t>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196134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C0DFB768-5995-4241-B8A5-FC3926E503C4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endParaRPr lang="en-US" sz="1800">
              <a:latin typeface="Arial" pitchFamily="34" charset="0"/>
            </a:endParaRPr>
          </a:p>
        </p:txBody>
      </p:sp>
      <p:pic>
        <p:nvPicPr>
          <p:cNvPr id="20485" name="Picture 3" descr="polPerp1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124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533400" y="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</a:rPr>
              <a:t>Linearly polarized photons</a:t>
            </a:r>
            <a:endParaRPr lang="en-US" sz="2800" b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4572000" y="1297662"/>
            <a:ext cx="43434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 b="1" dirty="0"/>
              <a:t> Coherent bremsstrahlung from 50-</a:t>
            </a:r>
            <a:r>
              <a:rPr lang="el-GR" sz="2200" b="1" i="1" dirty="0">
                <a:cs typeface="Times New Roman" pitchFamily="18" charset="0"/>
              </a:rPr>
              <a:t>μ</a:t>
            </a:r>
            <a:r>
              <a:rPr lang="en-US" sz="2200" b="1" dirty="0">
                <a:cs typeface="Times New Roman" pitchFamily="18" charset="0"/>
              </a:rPr>
              <a:t> oriented diamond</a:t>
            </a:r>
            <a:endParaRPr lang="en-US" sz="2200" b="1" dirty="0"/>
          </a:p>
          <a:p>
            <a:pPr eaLnBrk="1" hangingPunct="1">
              <a:buFont typeface="ＭＳ Ｐゴシック" pitchFamily="34" charset="-128"/>
              <a:buChar char="✦"/>
            </a:pPr>
            <a:endParaRPr lang="en-US" sz="2200" b="1" dirty="0"/>
          </a:p>
          <a:p>
            <a:pPr eaLnBrk="1" hangingPunct="1">
              <a:buFontTx/>
              <a:buChar char="•"/>
            </a:pPr>
            <a:r>
              <a:rPr lang="en-US" sz="2200" b="1" dirty="0"/>
              <a:t> Two linear polarization states  (vertical &amp; horizontal)</a:t>
            </a:r>
          </a:p>
          <a:p>
            <a:pPr eaLnBrk="1" hangingPunct="1">
              <a:buFont typeface="ＭＳ Ｐゴシック" pitchFamily="34" charset="-128"/>
              <a:buChar char="✦"/>
            </a:pPr>
            <a:endParaRPr lang="en-US" sz="2200" b="1" dirty="0"/>
          </a:p>
          <a:p>
            <a:pPr eaLnBrk="1" hangingPunct="1">
              <a:buFontTx/>
              <a:buChar char="•"/>
            </a:pPr>
            <a:r>
              <a:rPr lang="en-US" sz="2200" b="1" dirty="0"/>
              <a:t>Analytical QED coherent bremsstrahlung calculation fit to actual spectrum (Livingston/Glasgow) </a:t>
            </a:r>
            <a:endParaRPr lang="en-US" sz="2200" b="1" dirty="0">
              <a:cs typeface="Times New Roman" pitchFamily="18" charset="0"/>
            </a:endParaRPr>
          </a:p>
          <a:p>
            <a:pPr eaLnBrk="1" hangingPunct="1">
              <a:buFont typeface="ＭＳ Ｐゴシック" pitchFamily="34" charset="-128"/>
              <a:buNone/>
            </a:pPr>
            <a:endParaRPr lang="en-US" sz="2200" b="1" dirty="0"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200" b="1" dirty="0">
                <a:cs typeface="Times New Roman" pitchFamily="18" charset="0"/>
              </a:rPr>
              <a:t> Vertical 1.3 </a:t>
            </a:r>
            <a:r>
              <a:rPr lang="en-US" sz="2200" b="1" dirty="0" err="1">
                <a:cs typeface="Times New Roman" pitchFamily="18" charset="0"/>
              </a:rPr>
              <a:t>GeV</a:t>
            </a:r>
            <a:r>
              <a:rPr lang="en-US" sz="2200" b="1" dirty="0">
                <a:cs typeface="Times New Roman" pitchFamily="18" charset="0"/>
              </a:rPr>
              <a:t> edge shown</a:t>
            </a:r>
          </a:p>
          <a:p>
            <a:pPr eaLnBrk="1" hangingPunct="1"/>
            <a:endParaRPr lang="en-US" sz="22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8A46177E-0C4A-486B-89B6-88A82EEE18C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371600"/>
            <a:ext cx="8534400" cy="4724400"/>
            <a:chOff x="240" y="864"/>
            <a:chExt cx="5376" cy="2976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2B0A8C0D-DB4A-49E8-8D71-8DFF18149B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864"/>
              <a:ext cx="5376" cy="2976"/>
              <a:chOff x="240" y="864"/>
              <a:chExt cx="5376" cy="297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3AB96A6-A752-4061-ACB2-BD4D418703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864"/>
                <a:ext cx="5347" cy="2976"/>
                <a:chOff x="240" y="864"/>
                <a:chExt cx="5347" cy="2976"/>
              </a:xfrm>
            </p:grpSpPr>
            <p:pic>
              <p:nvPicPr>
                <p:cNvPr id="9" name="Picture 3">
                  <a:extLst>
                    <a:ext uri="{FF2B5EF4-FFF2-40B4-BE49-F238E27FC236}">
                      <a16:creationId xmlns:a16="http://schemas.microsoft.com/office/drawing/2014/main" id="{C9FF6451-EF24-4865-8225-BED1AE32B4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864"/>
                  <a:ext cx="5347" cy="29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Rectangle 4">
                  <a:extLst>
                    <a:ext uri="{FF2B5EF4-FFF2-40B4-BE49-F238E27FC236}">
                      <a16:creationId xmlns:a16="http://schemas.microsoft.com/office/drawing/2014/main" id="{C75FCEA5-67EE-4501-BE75-41348F9AC0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3696"/>
                  <a:ext cx="480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2455FA9C-946F-46D6-B0BD-3CFDE4430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0" y="3600"/>
                <a:ext cx="336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77ED6890-E19A-433C-8966-0381AACF7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864"/>
              <a:ext cx="1680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5FBADBD-D9E0-41E6-8F36-7F016A18DF98}"/>
              </a:ext>
            </a:extLst>
          </p:cNvPr>
          <p:cNvSpPr txBox="1">
            <a:spLocks/>
          </p:cNvSpPr>
          <p:nvPr/>
        </p:nvSpPr>
        <p:spPr bwMode="auto">
          <a:xfrm>
            <a:off x="533400" y="76200"/>
            <a:ext cx="8001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FROST target</a:t>
            </a:r>
            <a:b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/>
              <a:t> </a:t>
            </a:r>
            <a:endParaRPr lang="en-US" dirty="0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191463A9-BA36-48A8-9296-77D497F5F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219200"/>
            <a:ext cx="4800600" cy="13716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FE3B29C6-E88C-40D4-B698-87DC4CA3E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219200"/>
            <a:ext cx="48895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Butanol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composition: C</a:t>
            </a:r>
            <a:r>
              <a:rPr lang="en-US" sz="2200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r>
              <a:rPr lang="en-US" sz="2200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OH</a:t>
            </a:r>
          </a:p>
          <a:p>
            <a:pPr eaLnBrk="1" hangingPunct="1">
              <a:buFontTx/>
              <a:buChar char="•"/>
            </a:pP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 and O are even-even nuclei → No polarization of the bound nucleons</a:t>
            </a:r>
            <a:endParaRPr lang="en-US" sz="22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86294E0F-D24E-49C3-827D-0923D9BF1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5334000"/>
            <a:ext cx="359727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Carbon target used to represent bound nucleon contribution of butanol</a:t>
            </a: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139CA497-DDAE-4684-BA08-ECC68BCCE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10200"/>
            <a:ext cx="3276600" cy="9906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ECF06C9-0CC8-4466-9926-4DB24CE0F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6363" r="6137" b="20324"/>
          <a:stretch/>
        </p:blipFill>
        <p:spPr bwMode="auto">
          <a:xfrm>
            <a:off x="152400" y="2057400"/>
            <a:ext cx="5943600" cy="399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3E3F73-B963-4CF6-9A47-8E797C5DE133}"/>
              </a:ext>
            </a:extLst>
          </p:cNvPr>
          <p:cNvSpPr txBox="1">
            <a:spLocks/>
          </p:cNvSpPr>
          <p:nvPr/>
        </p:nvSpPr>
        <p:spPr bwMode="auto">
          <a:xfrm>
            <a:off x="533400" y="76200"/>
            <a:ext cx="8001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HD-ICE target</a:t>
            </a:r>
            <a:b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8C024-85E7-4090-96B6-C7569E2332FC}"/>
              </a:ext>
            </a:extLst>
          </p:cNvPr>
          <p:cNvSpPr txBox="1"/>
          <p:nvPr/>
        </p:nvSpPr>
        <p:spPr>
          <a:xfrm>
            <a:off x="6324600" y="3048000"/>
            <a:ext cx="244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Deuteron 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3B5AB-45F0-4F35-8766-F76153E8BC36}"/>
              </a:ext>
            </a:extLst>
          </p:cNvPr>
          <p:cNvSpPr txBox="1"/>
          <p:nvPr/>
        </p:nvSpPr>
        <p:spPr>
          <a:xfrm>
            <a:off x="4572000" y="5757446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C0000"/>
                </a:solidFill>
              </a:rPr>
              <a:t>A.M. </a:t>
            </a:r>
            <a:r>
              <a:rPr lang="en-US" sz="1600" b="1" dirty="0" err="1">
                <a:solidFill>
                  <a:srgbClr val="CC0000"/>
                </a:solidFill>
              </a:rPr>
              <a:t>Sandorfi</a:t>
            </a:r>
            <a:endParaRPr lang="en-US" sz="1600" b="1" dirty="0">
              <a:solidFill>
                <a:srgbClr val="CC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240E4D-560E-4515-8019-65E6F6B5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4401"/>
            <a:ext cx="3259137" cy="216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848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/>
              <a:t> </a:t>
            </a:r>
          </a:p>
        </p:txBody>
      </p:sp>
      <p:pic>
        <p:nvPicPr>
          <p:cNvPr id="9" name="Picture 8" descr="puzz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295400"/>
            <a:ext cx="2908300" cy="4038600"/>
          </a:xfrm>
          <a:prstGeom prst="rect">
            <a:avLst/>
          </a:prstGeom>
          <a:noFill/>
          <a:ln>
            <a:noFill/>
          </a:ln>
          <a:effectLst>
            <a:outerShdw blurRad="889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533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Motivations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Helicity amplitudes</a:t>
            </a:r>
          </a:p>
          <a:p>
            <a:pPr eaLnBrk="1" hangingPunct="1">
              <a:buClr>
                <a:schemeClr val="tx1"/>
              </a:buClr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Experimental facilities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 and results</a:t>
            </a:r>
          </a:p>
          <a:p>
            <a:pPr eaLnBrk="1" hangingPunct="1">
              <a:buClr>
                <a:schemeClr val="tx1"/>
              </a:buClr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dirty="0"/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4012336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1592759"/>
            <a:ext cx="79835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Pion </a:t>
            </a:r>
            <a:r>
              <a:rPr lang="en-US" sz="4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photoproduction</a:t>
            </a:r>
            <a:endParaRPr lang="el-GR" sz="44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704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12D3F5-989F-4885-B337-FEC3C7553E27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79835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Isospin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combinations for reactions involving 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0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and 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endParaRPr lang="el-GR" sz="44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1066800" y="3276600"/>
            <a:ext cx="6934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/>
          </p:nvPr>
        </p:nvGraphicFramePr>
        <p:xfrm>
          <a:off x="1550988" y="4267200"/>
          <a:ext cx="5978525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3" imgW="2958840" imgH="787320" progId="Equation.3">
                  <p:embed/>
                </p:oleObj>
              </mc:Choice>
              <mc:Fallback>
                <p:oleObj name="Equation" r:id="rId3" imgW="2958840" imgH="787320" progId="Equation.3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4267200"/>
                        <a:ext cx="5978525" cy="159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3733800" y="32766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1">
                <a:cs typeface="Times New Roman" pitchFamily="18" charset="0"/>
              </a:rPr>
              <a:t>Δ</a:t>
            </a:r>
            <a:r>
              <a:rPr lang="en-US" i="1" baseline="30000">
                <a:cs typeface="Times New Roman" pitchFamily="18" charset="0"/>
              </a:rPr>
              <a:t>+</a:t>
            </a:r>
            <a:endParaRPr lang="el-GR" i="1">
              <a:cs typeface="Times New Roman" pitchFamily="18" charset="0"/>
            </a:endParaRPr>
          </a:p>
        </p:txBody>
      </p:sp>
      <p:sp>
        <p:nvSpPr>
          <p:cNvPr id="1033" name="Line 7"/>
          <p:cNvSpPr>
            <a:spLocks noChangeShapeType="1"/>
          </p:cNvSpPr>
          <p:nvPr/>
        </p:nvSpPr>
        <p:spPr bwMode="auto">
          <a:xfrm>
            <a:off x="3886200" y="3733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6553200" y="3733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Text Box 9"/>
          <p:cNvSpPr txBox="1">
            <a:spLocks noChangeArrowheads="1"/>
          </p:cNvSpPr>
          <p:nvPr/>
        </p:nvSpPr>
        <p:spPr bwMode="auto">
          <a:xfrm>
            <a:off x="6318250" y="3276600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 dirty="0">
                <a:cs typeface="Times New Roman" pitchFamily="18" charset="0"/>
              </a:rPr>
              <a:t>N</a:t>
            </a:r>
            <a:r>
              <a:rPr lang="en-US" i="1" baseline="30000" dirty="0">
                <a:cs typeface="Times New Roman" pitchFamily="18" charset="0"/>
              </a:rPr>
              <a:t>*</a:t>
            </a:r>
            <a:endParaRPr lang="el-GR" i="1" baseline="30000" dirty="0">
              <a:cs typeface="Times New Roman" pitchFamily="18" charset="0"/>
            </a:endParaRPr>
          </a:p>
        </p:txBody>
      </p:sp>
      <p:sp>
        <p:nvSpPr>
          <p:cNvPr id="1036" name="Text Box 10"/>
          <p:cNvSpPr txBox="1">
            <a:spLocks noChangeArrowheads="1"/>
          </p:cNvSpPr>
          <p:nvPr/>
        </p:nvSpPr>
        <p:spPr bwMode="auto">
          <a:xfrm>
            <a:off x="533400" y="1905000"/>
            <a:ext cx="8300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sz="2000" dirty="0"/>
              <a:t> Differing </a:t>
            </a:r>
            <a:r>
              <a:rPr lang="en-US" sz="2000" dirty="0" err="1"/>
              <a:t>isospin</a:t>
            </a:r>
            <a:r>
              <a:rPr lang="en-US" sz="2000" dirty="0"/>
              <a:t> compositions for </a:t>
            </a:r>
            <a:r>
              <a:rPr lang="en-US" sz="2000" i="1" dirty="0"/>
              <a:t>N*</a:t>
            </a:r>
            <a:r>
              <a:rPr lang="en-US" sz="2000" dirty="0"/>
              <a:t> and </a:t>
            </a:r>
            <a:r>
              <a:rPr lang="el-GR" sz="2000" i="1" dirty="0">
                <a:cs typeface="Times New Roman" pitchFamily="18" charset="0"/>
              </a:rPr>
              <a:t>Δ</a:t>
            </a:r>
            <a:r>
              <a:rPr lang="en-US" sz="2000" i="1" baseline="30000" dirty="0">
                <a:cs typeface="Times New Roman" pitchFamily="18" charset="0"/>
              </a:rPr>
              <a:t>+</a:t>
            </a:r>
            <a:r>
              <a:rPr lang="en-US" sz="2000" dirty="0">
                <a:cs typeface="Times New Roman" pitchFamily="18" charset="0"/>
              </a:rPr>
              <a:t> for the </a:t>
            </a:r>
            <a:r>
              <a:rPr lang="el-GR" sz="2000" i="1" dirty="0">
                <a:cs typeface="Times New Roman" pitchFamily="18" charset="0"/>
              </a:rPr>
              <a:t>π</a:t>
            </a:r>
            <a:r>
              <a:rPr lang="en-US" sz="2000" i="1" baseline="30000" dirty="0">
                <a:cs typeface="Times New Roman" pitchFamily="18" charset="0"/>
              </a:rPr>
              <a:t>0</a:t>
            </a:r>
            <a:r>
              <a:rPr lang="en-US" sz="2000" i="1" dirty="0">
                <a:cs typeface="Times New Roman" pitchFamily="18" charset="0"/>
              </a:rPr>
              <a:t> p</a:t>
            </a:r>
            <a:r>
              <a:rPr lang="en-US" sz="2000" dirty="0">
                <a:cs typeface="Times New Roman" pitchFamily="18" charset="0"/>
              </a:rPr>
              <a:t> and </a:t>
            </a:r>
            <a:r>
              <a:rPr lang="el-GR" sz="2000" i="1" dirty="0">
                <a:cs typeface="Times New Roman" pitchFamily="18" charset="0"/>
              </a:rPr>
              <a:t>π</a:t>
            </a:r>
            <a:r>
              <a:rPr lang="en-US" sz="2000" i="1" baseline="30000" dirty="0">
                <a:cs typeface="Times New Roman" pitchFamily="18" charset="0"/>
              </a:rPr>
              <a:t>+</a:t>
            </a:r>
            <a:r>
              <a:rPr lang="en-US" sz="2000" i="1" dirty="0">
                <a:cs typeface="Times New Roman" pitchFamily="18" charset="0"/>
              </a:rPr>
              <a:t> n</a:t>
            </a:r>
            <a:r>
              <a:rPr lang="en-US" sz="2000" dirty="0">
                <a:cs typeface="Times New Roman" pitchFamily="18" charset="0"/>
              </a:rPr>
              <a:t> final states</a:t>
            </a: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Char char="✦"/>
            </a:pPr>
            <a:endParaRPr lang="en-US" sz="2000" dirty="0"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sz="2000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The </a:t>
            </a:r>
            <a:r>
              <a:rPr lang="el-GR" sz="2000" i="1" dirty="0">
                <a:cs typeface="Times New Roman" pitchFamily="18" charset="0"/>
              </a:rPr>
              <a:t>π</a:t>
            </a:r>
            <a:r>
              <a:rPr lang="en-US" sz="2000" i="1" baseline="30000" dirty="0">
                <a:cs typeface="Times New Roman" pitchFamily="18" charset="0"/>
              </a:rPr>
              <a:t>0</a:t>
            </a:r>
            <a:r>
              <a:rPr lang="en-US" sz="2000" i="1" dirty="0"/>
              <a:t> p</a:t>
            </a:r>
            <a:r>
              <a:rPr lang="en-US" sz="2000" dirty="0"/>
              <a:t> and</a:t>
            </a:r>
            <a:r>
              <a:rPr lang="en-US" sz="2000" i="1" dirty="0"/>
              <a:t> </a:t>
            </a:r>
            <a:r>
              <a:rPr lang="el-GR" sz="2000" i="1" dirty="0">
                <a:cs typeface="Times New Roman" pitchFamily="18" charset="0"/>
              </a:rPr>
              <a:t>π</a:t>
            </a:r>
            <a:r>
              <a:rPr lang="en-US" sz="2000" i="1" baseline="30000" dirty="0">
                <a:cs typeface="Times New Roman" pitchFamily="18" charset="0"/>
              </a:rPr>
              <a:t>+</a:t>
            </a:r>
            <a:r>
              <a:rPr lang="en-US" sz="2000" i="1" dirty="0">
                <a:cs typeface="Times New Roman" pitchFamily="18" charset="0"/>
              </a:rPr>
              <a:t> </a:t>
            </a:r>
            <a:r>
              <a:rPr lang="en-US" sz="2000" i="1" dirty="0"/>
              <a:t>n</a:t>
            </a:r>
            <a:r>
              <a:rPr lang="en-US" sz="2000" dirty="0"/>
              <a:t> final states can help distinguish between the </a:t>
            </a:r>
            <a:r>
              <a:rPr lang="el-GR" sz="2000" i="1" dirty="0">
                <a:cs typeface="Times New Roman" pitchFamily="18" charset="0"/>
              </a:rPr>
              <a:t>Δ</a:t>
            </a:r>
            <a:r>
              <a:rPr lang="en-US" sz="2000" i="1" dirty="0"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and </a:t>
            </a:r>
            <a:r>
              <a:rPr lang="en-US" sz="2000" i="1" dirty="0">
                <a:cs typeface="Times New Roman" pitchFamily="18" charset="0"/>
              </a:rPr>
              <a:t>N</a:t>
            </a:r>
            <a:r>
              <a:rPr lang="en-US" sz="2000" i="1" baseline="30000" dirty="0">
                <a:cs typeface="Times New Roman" pitchFamily="18" charset="0"/>
              </a:rPr>
              <a:t>*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dirty="0"/>
              <a:t> 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11600789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5800" y="308520"/>
            <a:ext cx="79835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Isospin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photo-couplings</a:t>
            </a:r>
            <a:endParaRPr lang="el-GR" sz="44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3400" y="13716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Using both proton and neutron targets allows decomposition of </a:t>
            </a:r>
            <a:r>
              <a:rPr lang="en-US" dirty="0" err="1"/>
              <a:t>iso</a:t>
            </a:r>
            <a:r>
              <a:rPr lang="en-US" dirty="0"/>
              <a:t>-singlet and </a:t>
            </a:r>
            <a:r>
              <a:rPr lang="en-US" dirty="0" err="1"/>
              <a:t>iso</a:t>
            </a:r>
            <a:r>
              <a:rPr lang="en-US" dirty="0"/>
              <a:t>-vector photo-couplings </a:t>
            </a:r>
            <a:r>
              <a:rPr lang="en-US" i="1" dirty="0"/>
              <a:t>C</a:t>
            </a:r>
            <a:r>
              <a:rPr lang="en-US" i="1" baseline="30000" dirty="0"/>
              <a:t>0</a:t>
            </a:r>
            <a:r>
              <a:rPr lang="en-US" i="1" dirty="0"/>
              <a:t>, C</a:t>
            </a:r>
            <a:r>
              <a:rPr lang="en-US" i="1" baseline="30000" dirty="0"/>
              <a:t>1</a:t>
            </a:r>
            <a:endParaRPr lang="en-US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160270" y="3244850"/>
            <a:ext cx="4739005" cy="1327150"/>
            <a:chOff x="1626870" y="3352896"/>
            <a:chExt cx="4739005" cy="1327150"/>
          </a:xfrm>
        </p:grpSpPr>
        <p:sp>
          <p:nvSpPr>
            <p:cNvPr id="33" name="TextBox 32"/>
            <p:cNvSpPr txBox="1"/>
            <p:nvPr/>
          </p:nvSpPr>
          <p:spPr>
            <a:xfrm>
              <a:off x="1626870" y="3357861"/>
              <a:ext cx="1375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γ</a:t>
              </a:r>
              <a:r>
                <a:rPr lang="en-US" i="1" dirty="0" err="1"/>
                <a:t>p→n</a:t>
              </a:r>
              <a:r>
                <a:rPr lang="el-GR" i="1" dirty="0"/>
                <a:t>π</a:t>
              </a:r>
              <a:r>
                <a:rPr lang="en-US" i="1" baseline="30000" dirty="0"/>
                <a:t>+</a:t>
              </a:r>
              <a:r>
                <a:rPr lang="en-US" dirty="0"/>
                <a:t>: </a:t>
              </a:r>
              <a:endParaRPr lang="en-US" baseline="30000" dirty="0"/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3186113" y="3352896"/>
            <a:ext cx="3154362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" name="Equation" r:id="rId3" imgW="1752480" imgH="266400" progId="Equation.3">
                    <p:embed/>
                  </p:oleObj>
                </mc:Choice>
                <mc:Fallback>
                  <p:oleObj name="Equation" r:id="rId3" imgW="1752480" imgH="266400" progId="Equation.3">
                    <p:embed/>
                    <p:pic>
                      <p:nvPicPr>
                        <p:cNvPr id="34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6113" y="3352896"/>
                          <a:ext cx="3154362" cy="479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3187700" y="4200621"/>
            <a:ext cx="3178175" cy="479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3" name="Equation" r:id="rId5" imgW="1765080" imgH="266400" progId="Equation.3">
                    <p:embed/>
                  </p:oleObj>
                </mc:Choice>
                <mc:Fallback>
                  <p:oleObj name="Equation" r:id="rId5" imgW="1765080" imgH="266400" progId="Equation.3">
                    <p:embed/>
                    <p:pic>
                      <p:nvPicPr>
                        <p:cNvPr id="35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7700" y="4200621"/>
                          <a:ext cx="3178175" cy="479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1630968" y="4196061"/>
              <a:ext cx="13067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γ</a:t>
              </a:r>
              <a:r>
                <a:rPr lang="en-US" i="1" dirty="0" err="1"/>
                <a:t>n→p</a:t>
              </a:r>
              <a:r>
                <a:rPr lang="el-GR" i="1" dirty="0"/>
                <a:t>π</a:t>
              </a:r>
              <a:r>
                <a:rPr lang="en-US" i="1" baseline="30000" dirty="0"/>
                <a:t>-</a:t>
              </a:r>
              <a:r>
                <a:rPr lang="en-US" dirty="0"/>
                <a:t>: </a:t>
              </a:r>
              <a:endParaRPr lang="en-US" baseline="30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4139184" y="3481198"/>
              <a:ext cx="228600" cy="228600"/>
            </a:xfrm>
            <a:prstGeom prst="ellipse">
              <a:avLst/>
            </a:prstGeom>
            <a:no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139184" y="4332574"/>
              <a:ext cx="228600" cy="228600"/>
            </a:xfrm>
            <a:prstGeom prst="ellipse">
              <a:avLst/>
            </a:prstGeom>
            <a:no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14400" y="2971800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344498308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F0BD01A-E6A7-4B4E-89F8-9DC68AA48E7B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9D88B-EB62-4307-9AF9-669C1C0B2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72" t="39678" r="25937" b="12904"/>
          <a:stretch/>
        </p:blipFill>
        <p:spPr>
          <a:xfrm>
            <a:off x="171994" y="1780903"/>
            <a:ext cx="4191000" cy="420183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990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Reaction: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963C4A-7A83-42C4-9F14-D334DBDE3A3B}"/>
              </a:ext>
            </a:extLst>
          </p:cNvPr>
          <p:cNvSpPr txBox="1"/>
          <p:nvPr/>
        </p:nvSpPr>
        <p:spPr>
          <a:xfrm>
            <a:off x="7924800" y="45720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6467E-B7E5-495C-8EAE-389DD620B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96155"/>
            <a:ext cx="1323975" cy="3332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6F116F-1DD0-4A23-B22F-0B22B610DB25}"/>
              </a:ext>
            </a:extLst>
          </p:cNvPr>
          <p:cNvSpPr txBox="1"/>
          <p:nvPr/>
        </p:nvSpPr>
        <p:spPr>
          <a:xfrm>
            <a:off x="4100445" y="6538912"/>
            <a:ext cx="490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P.T. </a:t>
            </a:r>
            <a:r>
              <a:rPr lang="en-US" sz="1200" dirty="0" err="1"/>
              <a:t>Mattione</a:t>
            </a:r>
            <a:r>
              <a:rPr lang="en-US" sz="1200" dirty="0"/>
              <a:t>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96, 035204 (2017)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FB8ED-A7D8-4F9B-8F48-88593C40B33B}"/>
              </a:ext>
            </a:extLst>
          </p:cNvPr>
          <p:cNvSpPr txBox="1"/>
          <p:nvPr/>
        </p:nvSpPr>
        <p:spPr>
          <a:xfrm>
            <a:off x="4362994" y="2209800"/>
            <a:ext cx="4504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First-ever determination of the excited neutron multipoles for: </a:t>
            </a:r>
            <a:r>
              <a:rPr lang="en-US" i="1" dirty="0"/>
              <a:t>N</a:t>
            </a:r>
            <a:r>
              <a:rPr lang="en-US" dirty="0"/>
              <a:t>(1440)1/2</a:t>
            </a:r>
            <a:r>
              <a:rPr lang="en-US" baseline="30000" dirty="0"/>
              <a:t>+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(1535)1/2</a:t>
            </a:r>
            <a:r>
              <a:rPr lang="en-US" baseline="30000" dirty="0"/>
              <a:t>-</a:t>
            </a:r>
            <a:r>
              <a:rPr lang="en-US" dirty="0"/>
              <a:t>, </a:t>
            </a:r>
            <a:r>
              <a:rPr lang="en-US" i="1" dirty="0"/>
              <a:t>N</a:t>
            </a:r>
            <a:r>
              <a:rPr lang="en-US" dirty="0"/>
              <a:t>(1650)1/2-, and </a:t>
            </a:r>
            <a:r>
              <a:rPr lang="en-US" i="1" dirty="0"/>
              <a:t>N</a:t>
            </a:r>
            <a:r>
              <a:rPr lang="en-US" dirty="0"/>
              <a:t>(1720)3/2</a:t>
            </a:r>
            <a:r>
              <a:rPr lang="en-US" baseline="30000" dirty="0"/>
              <a:t>+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18651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9FE24C-FF49-4F10-8720-D4613F91CF25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1828800" y="5562600"/>
            <a:ext cx="457200" cy="381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800" y="57531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50747" y="1905000"/>
            <a:ext cx="3579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g8b → proton reactions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g13 → neutron reactions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752600"/>
            <a:ext cx="40807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target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recoil polarization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990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 </a:t>
            </a: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22" name="Rounded Rectangle 21"/>
          <p:cNvSpPr/>
          <p:nvPr/>
        </p:nvSpPr>
        <p:spPr>
          <a:xfrm>
            <a:off x="4610100" y="1900687"/>
            <a:ext cx="4000500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8E7E4-3525-4771-A8FD-723646E33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3" t="39274" r="9167" b="2986"/>
          <a:stretch/>
        </p:blipFill>
        <p:spPr>
          <a:xfrm>
            <a:off x="569993" y="580444"/>
            <a:ext cx="7132320" cy="51147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24800" y="4572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G8b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94587" y="1066800"/>
            <a:ext cx="1497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RED: SAID fit </a:t>
            </a:r>
          </a:p>
          <a:p>
            <a:r>
              <a:rPr lang="en-US" sz="1400" b="1" dirty="0"/>
              <a:t> </a:t>
            </a:r>
            <a:endParaRPr lang="en-US" sz="1400" b="1" dirty="0">
              <a:solidFill>
                <a:srgbClr val="31FB57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3A68B-DE0F-4A99-BCE8-7B7CF2569CB5}"/>
              </a:ext>
            </a:extLst>
          </p:cNvPr>
          <p:cNvSpPr txBox="1"/>
          <p:nvPr/>
        </p:nvSpPr>
        <p:spPr>
          <a:xfrm>
            <a:off x="3464774" y="6504078"/>
            <a:ext cx="4729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Dugger,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C88, 065203 (2013</a:t>
            </a:r>
            <a:r>
              <a:rPr lang="en-US" sz="1600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28F7F-A8B7-4540-9592-464318BFFFFE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049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FDB70-AFDC-4AAB-8AF9-67404C1EB9A9}"/>
              </a:ext>
            </a:extLst>
          </p:cNvPr>
          <p:cNvSpPr/>
          <p:nvPr/>
        </p:nvSpPr>
        <p:spPr>
          <a:xfrm>
            <a:off x="178526" y="5991701"/>
            <a:ext cx="1219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85875" y="2895600"/>
            <a:ext cx="1866900" cy="3505200"/>
            <a:chOff x="762000" y="904875"/>
            <a:chExt cx="2476500" cy="50482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904875"/>
              <a:ext cx="2476500" cy="5048250"/>
            </a:xfrm>
            <a:prstGeom prst="rect">
              <a:avLst/>
            </a:prstGeom>
          </p:spPr>
        </p:pic>
        <p:sp>
          <p:nvSpPr>
            <p:cNvPr id="11" name="5-Point Star 10"/>
            <p:cNvSpPr/>
            <p:nvPr/>
          </p:nvSpPr>
          <p:spPr>
            <a:xfrm rot="1290546">
              <a:off x="1359966" y="4405544"/>
              <a:ext cx="358186" cy="420223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 rot="1623919">
              <a:off x="1781040" y="4562288"/>
              <a:ext cx="373143" cy="374252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 rot="1556410">
              <a:off x="1579617" y="4017775"/>
              <a:ext cx="373143" cy="374252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5-Point Star 13"/>
            <p:cNvSpPr/>
            <p:nvPr/>
          </p:nvSpPr>
          <p:spPr>
            <a:xfrm rot="1881202">
              <a:off x="2009641" y="4170175"/>
              <a:ext cx="373142" cy="374252"/>
            </a:xfrm>
            <a:prstGeom prst="star5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89733" y="3216537"/>
            <a:ext cx="2377867" cy="2879463"/>
            <a:chOff x="4495800" y="3026037"/>
            <a:chExt cx="2377867" cy="28794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55"/>
            <a:stretch/>
          </p:blipFill>
          <p:spPr>
            <a:xfrm>
              <a:off x="5562600" y="3048000"/>
              <a:ext cx="1311067" cy="2857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30"/>
            <a:stretch/>
          </p:blipFill>
          <p:spPr>
            <a:xfrm>
              <a:off x="4495800" y="3026037"/>
              <a:ext cx="1546077" cy="2857500"/>
            </a:xfrm>
            <a:prstGeom prst="rect">
              <a:avLst/>
            </a:prstGeom>
          </p:spPr>
        </p:pic>
      </p:grp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52400" y="1250"/>
            <a:ext cx="8839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well do we know the nucleon resonance spectrum?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450571"/>
            <a:ext cx="79672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Nucleon resonances are rated using the “star” system:</a:t>
            </a:r>
          </a:p>
          <a:p>
            <a:r>
              <a:rPr lang="en-US" sz="2000" dirty="0"/>
              <a:t>* 	Poor evidence of existence</a:t>
            </a:r>
          </a:p>
          <a:p>
            <a:r>
              <a:rPr lang="en-US" sz="2000" dirty="0"/>
              <a:t>**	Fair evidence of existence</a:t>
            </a:r>
          </a:p>
          <a:p>
            <a:r>
              <a:rPr lang="en-US" sz="2000" dirty="0"/>
              <a:t>***	Likely evidence of existence, or certain and properties need work</a:t>
            </a:r>
          </a:p>
          <a:p>
            <a:r>
              <a:rPr lang="en-US" sz="2000" dirty="0"/>
              <a:t>****	Existence is certain and properties well explored  </a:t>
            </a:r>
          </a:p>
        </p:txBody>
      </p:sp>
    </p:spTree>
    <p:extLst>
      <p:ext uri="{BB962C8B-B14F-4D97-AF65-F5344CB8AC3E}">
        <p14:creationId xmlns:p14="http://schemas.microsoft.com/office/powerpoint/2010/main" val="2326978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692B7-D3D9-4223-9A53-ED900ACB7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3" t="39678" r="10001" b="3377"/>
          <a:stretch/>
        </p:blipFill>
        <p:spPr>
          <a:xfrm>
            <a:off x="563953" y="670688"/>
            <a:ext cx="6949294" cy="50443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206376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24800" y="4572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G8b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606789-7096-4D1E-AF13-46797D31ACFC}"/>
              </a:ext>
            </a:extLst>
          </p:cNvPr>
          <p:cNvSpPr txBox="1"/>
          <p:nvPr/>
        </p:nvSpPr>
        <p:spPr>
          <a:xfrm>
            <a:off x="7494587" y="1066800"/>
            <a:ext cx="1497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RED: SAID fit </a:t>
            </a:r>
          </a:p>
          <a:p>
            <a:r>
              <a:rPr lang="en-US" sz="1400" b="1" dirty="0"/>
              <a:t> </a:t>
            </a:r>
            <a:endParaRPr lang="en-US" sz="1400" b="1" dirty="0">
              <a:solidFill>
                <a:srgbClr val="31FB57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ADF18-C294-41DB-9657-2EC9BB8BD40C}"/>
              </a:ext>
            </a:extLst>
          </p:cNvPr>
          <p:cNvSpPr txBox="1"/>
          <p:nvPr/>
        </p:nvSpPr>
        <p:spPr>
          <a:xfrm>
            <a:off x="3464774" y="6504078"/>
            <a:ext cx="4729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Dugger,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C88, 065203 (2013</a:t>
            </a:r>
            <a:r>
              <a:rPr lang="en-US" sz="1600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64A271-7617-46DD-8C99-922D3ABA8AD0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6B8589-8B20-4A5F-A789-B465B8745BB4}"/>
              </a:ext>
            </a:extLst>
          </p:cNvPr>
          <p:cNvSpPr txBox="1"/>
          <p:nvPr/>
        </p:nvSpPr>
        <p:spPr>
          <a:xfrm>
            <a:off x="304800" y="561628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Data for both reactions more than doubled the world database </a:t>
            </a:r>
            <a:endParaRPr lang="en-US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4408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692B7-D3D9-4223-9A53-ED900ACB7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3" t="39678" r="10001" b="3377"/>
          <a:stretch/>
        </p:blipFill>
        <p:spPr>
          <a:xfrm>
            <a:off x="563953" y="670688"/>
            <a:ext cx="6949294" cy="50443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206376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24800" y="4572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G8b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606789-7096-4D1E-AF13-46797D31ACFC}"/>
              </a:ext>
            </a:extLst>
          </p:cNvPr>
          <p:cNvSpPr txBox="1"/>
          <p:nvPr/>
        </p:nvSpPr>
        <p:spPr>
          <a:xfrm>
            <a:off x="7494587" y="1066800"/>
            <a:ext cx="1497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RED: SAID fit </a:t>
            </a:r>
          </a:p>
          <a:p>
            <a:r>
              <a:rPr lang="en-US" sz="1400" b="1" dirty="0"/>
              <a:t> </a:t>
            </a:r>
            <a:endParaRPr lang="en-US" sz="1400" b="1" dirty="0">
              <a:solidFill>
                <a:srgbClr val="31FB57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9ADF18-C294-41DB-9657-2EC9BB8BD40C}"/>
              </a:ext>
            </a:extLst>
          </p:cNvPr>
          <p:cNvSpPr txBox="1"/>
          <p:nvPr/>
        </p:nvSpPr>
        <p:spPr>
          <a:xfrm>
            <a:off x="3464774" y="6504078"/>
            <a:ext cx="4729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Dugger,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C88, 065203 (2013</a:t>
            </a:r>
            <a:r>
              <a:rPr lang="en-US" sz="1600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64A271-7617-46DD-8C99-922D3ABA8AD0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6B8589-8B20-4A5F-A789-B465B8745BB4}"/>
              </a:ext>
            </a:extLst>
          </p:cNvPr>
          <p:cNvSpPr txBox="1"/>
          <p:nvPr/>
        </p:nvSpPr>
        <p:spPr>
          <a:xfrm>
            <a:off x="304800" y="561628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Largest change from fits to prior </a:t>
            </a:r>
            <a:r>
              <a:rPr lang="el-GR" i="1" dirty="0">
                <a:solidFill>
                  <a:srgbClr val="C00000"/>
                </a:solidFill>
                <a:cs typeface="Times New Roman" panose="02020603050405020304" pitchFamily="18" charset="0"/>
              </a:rPr>
              <a:t>Σ</a:t>
            </a: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data for </a:t>
            </a:r>
            <a:r>
              <a:rPr lang="en-US" dirty="0" err="1">
                <a:solidFill>
                  <a:srgbClr val="C00000"/>
                </a:solidFill>
              </a:rPr>
              <a:t>pions</a:t>
            </a:r>
            <a:r>
              <a:rPr lang="en-US" dirty="0">
                <a:solidFill>
                  <a:srgbClr val="C00000"/>
                </a:solidFill>
              </a:rPr>
              <a:t> found in resonance couplings of </a:t>
            </a:r>
            <a:r>
              <a:rPr lang="el-GR" i="1" dirty="0">
                <a:solidFill>
                  <a:srgbClr val="C00000"/>
                </a:solidFill>
              </a:rPr>
              <a:t>Δ</a:t>
            </a:r>
            <a:r>
              <a:rPr lang="en-US" dirty="0">
                <a:solidFill>
                  <a:srgbClr val="C00000"/>
                </a:solidFill>
              </a:rPr>
              <a:t>(1700)3/2</a:t>
            </a:r>
            <a:r>
              <a:rPr lang="en-US" baseline="30000" dirty="0">
                <a:solidFill>
                  <a:srgbClr val="C00000"/>
                </a:solidFill>
              </a:rPr>
              <a:t>-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l-GR" i="1" dirty="0">
                <a:solidFill>
                  <a:srgbClr val="C00000"/>
                </a:solidFill>
              </a:rPr>
              <a:t>Δ</a:t>
            </a:r>
            <a:r>
              <a:rPr lang="en-US" dirty="0">
                <a:solidFill>
                  <a:srgbClr val="C00000"/>
                </a:solidFill>
              </a:rPr>
              <a:t>(1905)5/2</a:t>
            </a:r>
            <a:r>
              <a:rPr lang="en-US" baseline="30000" dirty="0">
                <a:solidFill>
                  <a:srgbClr val="C0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7561317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914A469-9754-4DA8-9639-EA419EC9EEE7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3429000" y="5562600"/>
            <a:ext cx="457200" cy="381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800" y="57531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1752600"/>
            <a:ext cx="47692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target polarization</a:t>
            </a:r>
            <a:endParaRPr lang="en-US" b="1" dirty="0">
              <a:solidFill>
                <a:srgbClr val="C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recoil polarization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990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 </a:t>
            </a: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  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2BAE2FA7-9B56-4052-9974-CCB2A690A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343400"/>
            <a:ext cx="1523993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F9539E-7E0D-4647-B0A4-2E3B032AC748}"/>
              </a:ext>
            </a:extLst>
          </p:cNvPr>
          <p:cNvCxnSpPr>
            <a:cxnSpLocks/>
          </p:cNvCxnSpPr>
          <p:nvPr/>
        </p:nvCxnSpPr>
        <p:spPr>
          <a:xfrm>
            <a:off x="3581400" y="4724400"/>
            <a:ext cx="0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97CB21-FC86-46D9-90F5-CCE64F766417}"/>
              </a:ext>
            </a:extLst>
          </p:cNvPr>
          <p:cNvGrpSpPr/>
          <p:nvPr/>
        </p:nvGrpSpPr>
        <p:grpSpPr>
          <a:xfrm>
            <a:off x="6400800" y="1981200"/>
            <a:ext cx="2189279" cy="1295400"/>
            <a:chOff x="5867400" y="2971800"/>
            <a:chExt cx="2189279" cy="12954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F700DE-EC2D-46BC-9586-78196511FA28}"/>
                </a:ext>
              </a:extLst>
            </p:cNvPr>
            <p:cNvSpPr txBox="1"/>
            <p:nvPr/>
          </p:nvSpPr>
          <p:spPr>
            <a:xfrm>
              <a:off x="5943600" y="3207603"/>
              <a:ext cx="21130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Experiment: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dirty="0"/>
                <a:t>g9b: FROST</a:t>
              </a:r>
            </a:p>
          </p:txBody>
        </p:sp>
        <p:sp>
          <p:nvSpPr>
            <p:cNvPr id="23" name="Rounded Rectangle 24">
              <a:extLst>
                <a:ext uri="{FF2B5EF4-FFF2-40B4-BE49-F238E27FC236}">
                  <a16:creationId xmlns:a16="http://schemas.microsoft.com/office/drawing/2014/main" id="{88B8154D-24DF-42C6-922D-FE15BEA0F138}"/>
                </a:ext>
              </a:extLst>
            </p:cNvPr>
            <p:cNvSpPr/>
            <p:nvPr/>
          </p:nvSpPr>
          <p:spPr>
            <a:xfrm>
              <a:off x="5867400" y="2971800"/>
              <a:ext cx="2133600" cy="1295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502095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1CC789-11B9-4270-96C0-540BA2C01771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6714" y="186104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G9b: FROST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47104" y="186103"/>
            <a:ext cx="2068296" cy="4602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735CCE-7C95-41FF-BD7E-3D5A7C592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4661" y="6231044"/>
            <a:ext cx="1289952" cy="4904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2446A0-5EA1-4CA0-8428-354A9A30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24" t="43806" r="4194" b="12839"/>
          <a:stretch/>
        </p:blipFill>
        <p:spPr>
          <a:xfrm>
            <a:off x="380999" y="1219199"/>
            <a:ext cx="8269212" cy="41605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87D312-B9B1-4C37-B48E-CB8E8CC7B9C6}"/>
              </a:ext>
            </a:extLst>
          </p:cNvPr>
          <p:cNvSpPr txBox="1"/>
          <p:nvPr/>
        </p:nvSpPr>
        <p:spPr>
          <a:xfrm>
            <a:off x="2918034" y="6489322"/>
            <a:ext cx="4963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</a:t>
            </a:r>
            <a:r>
              <a:rPr lang="en-US" sz="1200" dirty="0" err="1"/>
              <a:t>Zachariou</a:t>
            </a:r>
            <a:r>
              <a:rPr lang="en-US" sz="1200" dirty="0"/>
              <a:t>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B817, 136304 (2021</a:t>
            </a:r>
            <a:r>
              <a:rPr lang="en-US" sz="16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5D6B2-66EE-4E9C-A10C-F1561457B082}"/>
              </a:ext>
            </a:extLst>
          </p:cNvPr>
          <p:cNvSpPr txBox="1"/>
          <p:nvPr/>
        </p:nvSpPr>
        <p:spPr>
          <a:xfrm>
            <a:off x="762000" y="5257800"/>
            <a:ext cx="6017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SAID: 		   Solid black lines</a:t>
            </a:r>
          </a:p>
          <a:p>
            <a:r>
              <a:rPr lang="en-US" dirty="0"/>
              <a:t>Bonn-</a:t>
            </a:r>
            <a:r>
              <a:rPr lang="en-US" dirty="0" err="1"/>
              <a:t>Gatchina</a:t>
            </a:r>
            <a:r>
              <a:rPr lang="en-US" dirty="0"/>
              <a:t>: Dotted lines of various colors </a:t>
            </a:r>
          </a:p>
        </p:txBody>
      </p:sp>
    </p:spTree>
    <p:extLst>
      <p:ext uri="{BB962C8B-B14F-4D97-AF65-F5344CB8AC3E}">
        <p14:creationId xmlns:p14="http://schemas.microsoft.com/office/powerpoint/2010/main" val="2716696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31768A-55F7-4069-8949-171F9BE58A7B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6714" y="186104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G9b: FROST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47104" y="186103"/>
            <a:ext cx="2068296" cy="4602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1735CCE-7C95-41FF-BD7E-3D5A7C592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4661" y="6231044"/>
            <a:ext cx="1289952" cy="490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2ACB-F916-4F3B-8834-2EE6AE3FA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54" t="45871" r="4999" b="12839"/>
          <a:stretch/>
        </p:blipFill>
        <p:spPr>
          <a:xfrm>
            <a:off x="381000" y="1371600"/>
            <a:ext cx="8046799" cy="3962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20B6B2-A310-4D46-B575-3CFC47D8802B}"/>
              </a:ext>
            </a:extLst>
          </p:cNvPr>
          <p:cNvSpPr txBox="1"/>
          <p:nvPr/>
        </p:nvSpPr>
        <p:spPr>
          <a:xfrm>
            <a:off x="404949" y="5285270"/>
            <a:ext cx="8486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Bonn-</a:t>
            </a:r>
            <a:r>
              <a:rPr lang="en-US" dirty="0" err="1"/>
              <a:t>Gatchina</a:t>
            </a:r>
            <a:r>
              <a:rPr lang="en-US" dirty="0"/>
              <a:t> analysis (dotted) sees important contribution from </a:t>
            </a:r>
            <a:r>
              <a:rPr lang="en-US" i="1" dirty="0"/>
              <a:t>N</a:t>
            </a:r>
            <a:r>
              <a:rPr lang="en-US" dirty="0"/>
              <a:t>(2190)7/2</a:t>
            </a:r>
            <a:r>
              <a:rPr lang="en-US" baseline="30000" dirty="0"/>
              <a:t>-</a:t>
            </a:r>
            <a:r>
              <a:rPr lang="en-US" dirty="0"/>
              <a:t> and </a:t>
            </a:r>
            <a:r>
              <a:rPr lang="el-GR" i="1" dirty="0"/>
              <a:t>Δ</a:t>
            </a:r>
            <a:r>
              <a:rPr lang="en-US" dirty="0"/>
              <a:t>(2200)7/2</a:t>
            </a:r>
            <a:r>
              <a:rPr lang="en-US" baseline="300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ACAB5-E252-4D03-A8F3-2740A68A51CC}"/>
              </a:ext>
            </a:extLst>
          </p:cNvPr>
          <p:cNvSpPr txBox="1"/>
          <p:nvPr/>
        </p:nvSpPr>
        <p:spPr>
          <a:xfrm>
            <a:off x="2918034" y="6489322"/>
            <a:ext cx="4963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</a:t>
            </a:r>
            <a:r>
              <a:rPr lang="en-US" sz="1200" dirty="0" err="1"/>
              <a:t>Zachariou</a:t>
            </a:r>
            <a:r>
              <a:rPr lang="en-US" sz="1200" dirty="0"/>
              <a:t>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B817, 136304 (2021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120140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2C8D295-54A7-4117-8F27-898F5363A69E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Observables: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2423160" y="5888736"/>
            <a:ext cx="381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800" y="60960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2362200" y="4343400"/>
            <a:ext cx="1524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4724400"/>
            <a:ext cx="7908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90800" y="4724400"/>
            <a:ext cx="7908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2895600" y="5276088"/>
            <a:ext cx="381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04800" y="54864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6649" y="1592627"/>
            <a:ext cx="63626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target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/>
              <a:t>Unpolarized</a:t>
            </a:r>
            <a:r>
              <a:rPr lang="en-US" dirty="0"/>
              <a:t> photon (by adding circular beams)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recoil polarization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6459" y="990599"/>
            <a:ext cx="746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endParaRPr lang="en-US" sz="32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A70112-413B-442A-B684-9D00F20C138A}"/>
              </a:ext>
            </a:extLst>
          </p:cNvPr>
          <p:cNvGrpSpPr/>
          <p:nvPr/>
        </p:nvGrpSpPr>
        <p:grpSpPr>
          <a:xfrm>
            <a:off x="6400800" y="1981200"/>
            <a:ext cx="2189279" cy="1295400"/>
            <a:chOff x="5867400" y="2971800"/>
            <a:chExt cx="2189279" cy="129540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1FE62E-3CC7-4FAE-BA27-685D77D4530E}"/>
                </a:ext>
              </a:extLst>
            </p:cNvPr>
            <p:cNvSpPr txBox="1"/>
            <p:nvPr/>
          </p:nvSpPr>
          <p:spPr>
            <a:xfrm>
              <a:off x="5943600" y="3207603"/>
              <a:ext cx="21130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Experiment: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dirty="0"/>
                <a:t>g9b: FROST</a:t>
              </a:r>
            </a:p>
          </p:txBody>
        </p:sp>
        <p:sp>
          <p:nvSpPr>
            <p:cNvPr id="33" name="Rounded Rectangle 24">
              <a:extLst>
                <a:ext uri="{FF2B5EF4-FFF2-40B4-BE49-F238E27FC236}">
                  <a16:creationId xmlns:a16="http://schemas.microsoft.com/office/drawing/2014/main" id="{DF56069E-A5F1-4C85-B6EB-A4EF5F94C4A0}"/>
                </a:ext>
              </a:extLst>
            </p:cNvPr>
            <p:cNvSpPr/>
            <p:nvPr/>
          </p:nvSpPr>
          <p:spPr>
            <a:xfrm>
              <a:off x="5867400" y="2971800"/>
              <a:ext cx="2133600" cy="1295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540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27401-D528-4C10-86C3-CADF2DDD8419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3700463" cy="269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41248"/>
            <a:ext cx="3700463" cy="2690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657600"/>
            <a:ext cx="3700463" cy="269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46331"/>
            <a:ext cx="4152900" cy="28857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67263" y="3648075"/>
            <a:ext cx="48339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Early stage results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CLAS results agree well with previous data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886200" y="3529014"/>
            <a:ext cx="990600" cy="104298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6714" y="186104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G9b: FROST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4800" y="141732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33FF"/>
                </a:solidFill>
              </a:rPr>
              <a:t>(new)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0480" y="1088136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33FF"/>
                </a:solidFill>
              </a:rPr>
              <a:t>(new)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425196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333FF"/>
                </a:solidFill>
              </a:rPr>
              <a:t>(new)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47104" y="186103"/>
            <a:ext cx="2068296" cy="4602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118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8A6D0CE-5C82-4A31-8A81-0980AE049FE6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841248"/>
            <a:ext cx="3700463" cy="269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52" y="841248"/>
            <a:ext cx="3700463" cy="2690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657600"/>
            <a:ext cx="3700463" cy="2690813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8600" y="3515070"/>
            <a:ext cx="4038600" cy="28857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267200" y="4617720"/>
            <a:ext cx="500064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67264" y="3648075"/>
            <a:ext cx="3349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Early stage results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Predictions get worse at higher energies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1019" y="242500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G9b: FROST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47661" y="104001"/>
            <a:ext cx="2133600" cy="7386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1386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5D628F3-0928-4AF4-A542-DE34A7A018C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3429000" y="5867400"/>
            <a:ext cx="381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800" y="60960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2362200" y="4343400"/>
            <a:ext cx="1524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81400" y="4724400"/>
            <a:ext cx="7908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400" y="1676400"/>
            <a:ext cx="4837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Target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recoil polarization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267200" y="2819400"/>
            <a:ext cx="4572000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67200" y="2838271"/>
            <a:ext cx="4682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g9a: FROST → proton reactions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g14: HDICE → neutron reactions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990600"/>
            <a:ext cx="872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 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 </a:t>
            </a: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  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67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02D6E-FC34-4133-91B3-ADA4CEA32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7" t="39226" r="10000" b="2968"/>
          <a:stretch/>
        </p:blipFill>
        <p:spPr>
          <a:xfrm>
            <a:off x="179388" y="864275"/>
            <a:ext cx="5307011" cy="5307013"/>
          </a:xfrm>
          <a:prstGeom prst="rect">
            <a:avLst/>
          </a:prstGeom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id="{6DA537AA-A19E-486E-9184-167FD4E2A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π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EB7D8-7A1B-4F61-B9D6-A4E2DBEB5A18}"/>
              </a:ext>
            </a:extLst>
          </p:cNvPr>
          <p:cNvSpPr txBox="1"/>
          <p:nvPr/>
        </p:nvSpPr>
        <p:spPr>
          <a:xfrm>
            <a:off x="5339494" y="1219200"/>
            <a:ext cx="3799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Sample of results taken from analysis note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FF"/>
                </a:solidFill>
              </a:rPr>
              <a:t>Blue</a:t>
            </a:r>
            <a:r>
              <a:rPr lang="en-US" dirty="0"/>
              <a:t> lines: SAID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3399"/>
                </a:solidFill>
              </a:rPr>
              <a:t>Magenta</a:t>
            </a:r>
            <a:r>
              <a:rPr lang="en-US" dirty="0"/>
              <a:t> lines: MAID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1780B-EBB7-4216-A6C8-ADD77CFD700B}"/>
              </a:ext>
            </a:extLst>
          </p:cNvPr>
          <p:cNvSpPr txBox="1"/>
          <p:nvPr/>
        </p:nvSpPr>
        <p:spPr>
          <a:xfrm>
            <a:off x="1294227" y="1780401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5C1BD-FF57-47DE-9DA2-B8B8D0BBD78E}"/>
              </a:ext>
            </a:extLst>
          </p:cNvPr>
          <p:cNvSpPr txBox="1"/>
          <p:nvPr/>
        </p:nvSpPr>
        <p:spPr>
          <a:xfrm>
            <a:off x="3656427" y="1780401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4FE64-88A4-4BE1-98FB-300668B9953B}"/>
              </a:ext>
            </a:extLst>
          </p:cNvPr>
          <p:cNvSpPr txBox="1"/>
          <p:nvPr/>
        </p:nvSpPr>
        <p:spPr>
          <a:xfrm>
            <a:off x="3657600" y="2618601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924CD-B04B-4DFD-BCB7-0EE695833785}"/>
              </a:ext>
            </a:extLst>
          </p:cNvPr>
          <p:cNvSpPr txBox="1"/>
          <p:nvPr/>
        </p:nvSpPr>
        <p:spPr>
          <a:xfrm>
            <a:off x="3885027" y="3837801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EB9850-E13C-4E3A-BB1B-2EDF7143F18A}"/>
              </a:ext>
            </a:extLst>
          </p:cNvPr>
          <p:cNvSpPr txBox="1"/>
          <p:nvPr/>
        </p:nvSpPr>
        <p:spPr>
          <a:xfrm>
            <a:off x="3657600" y="5057001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9B61A-DA6D-4D0D-A986-FD36084BE396}"/>
              </a:ext>
            </a:extLst>
          </p:cNvPr>
          <p:cNvSpPr txBox="1"/>
          <p:nvPr/>
        </p:nvSpPr>
        <p:spPr>
          <a:xfrm>
            <a:off x="1219200" y="2590800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48A75-5F53-4AC2-89B6-02C7066A8FE7}"/>
              </a:ext>
            </a:extLst>
          </p:cNvPr>
          <p:cNvSpPr txBox="1"/>
          <p:nvPr/>
        </p:nvSpPr>
        <p:spPr>
          <a:xfrm>
            <a:off x="1219200" y="3837801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E09AB-31C1-44DA-A6BB-0E7857950AB2}"/>
              </a:ext>
            </a:extLst>
          </p:cNvPr>
          <p:cNvSpPr txBox="1"/>
          <p:nvPr/>
        </p:nvSpPr>
        <p:spPr>
          <a:xfrm>
            <a:off x="1370427" y="5057001"/>
            <a:ext cx="1296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33807136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0313D-E79B-4CF0-B6EF-3AB80F452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84" t="47923" r="15460" b="11725"/>
          <a:stretch/>
        </p:blipFill>
        <p:spPr>
          <a:xfrm>
            <a:off x="679579" y="697767"/>
            <a:ext cx="4425821" cy="4986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DDA64-6E30-493E-BA05-77CB1B5C8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05" t="50000" r="16869" b="10772"/>
          <a:stretch/>
        </p:blipFill>
        <p:spPr>
          <a:xfrm>
            <a:off x="5231860" y="576386"/>
            <a:ext cx="3633280" cy="48648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B24AC-C9B6-49B2-A5B7-C67880FBBA56}"/>
              </a:ext>
            </a:extLst>
          </p:cNvPr>
          <p:cNvSpPr/>
          <p:nvPr/>
        </p:nvSpPr>
        <p:spPr>
          <a:xfrm>
            <a:off x="223263" y="5920264"/>
            <a:ext cx="1148337" cy="801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" y="1250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 status for </a:t>
            </a:r>
            <a:r>
              <a:rPr lang="en-US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Δ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638800"/>
            <a:ext cx="1465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0021"/>
                </a:solidFill>
              </a:rPr>
              <a:t>27 </a:t>
            </a:r>
            <a:r>
              <a:rPr lang="en-US" sz="1400" i="1" dirty="0">
                <a:solidFill>
                  <a:srgbClr val="A50021"/>
                </a:solidFill>
              </a:rPr>
              <a:t>N</a:t>
            </a:r>
            <a:r>
              <a:rPr lang="en-US" sz="1400" i="1" baseline="30000" dirty="0">
                <a:solidFill>
                  <a:srgbClr val="A50021"/>
                </a:solidFill>
              </a:rPr>
              <a:t>*</a:t>
            </a:r>
            <a:r>
              <a:rPr lang="en-US" sz="1400" dirty="0">
                <a:solidFill>
                  <a:srgbClr val="A50021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13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7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6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1 with 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42820" y="5441219"/>
            <a:ext cx="13756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0021"/>
                </a:solidFill>
              </a:rPr>
              <a:t>22 </a:t>
            </a:r>
            <a:r>
              <a:rPr lang="en-US" sz="1400" i="1" dirty="0">
                <a:solidFill>
                  <a:srgbClr val="A50021"/>
                </a:solidFill>
              </a:rPr>
              <a:t>Δ</a:t>
            </a:r>
            <a:r>
              <a:rPr lang="en-US" sz="1400" i="1" baseline="30000" dirty="0">
                <a:solidFill>
                  <a:srgbClr val="A50021"/>
                </a:solidFill>
              </a:rPr>
              <a:t>*</a:t>
            </a:r>
            <a:r>
              <a:rPr lang="en-US" sz="1400" dirty="0">
                <a:solidFill>
                  <a:srgbClr val="A50021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8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4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6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4 with 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8B0C8-C722-405D-9E20-7E0A9D5B1C56}"/>
              </a:ext>
            </a:extLst>
          </p:cNvPr>
          <p:cNvSpPr txBox="1"/>
          <p:nvPr/>
        </p:nvSpPr>
        <p:spPr>
          <a:xfrm>
            <a:off x="111308" y="1183962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A50021"/>
                </a:solidFill>
              </a:rPr>
              <a:t>Nucleon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B8D8DE-35A6-4E51-BE37-A88F35EB6098}"/>
              </a:ext>
            </a:extLst>
          </p:cNvPr>
          <p:cNvCxnSpPr>
            <a:cxnSpLocks/>
          </p:cNvCxnSpPr>
          <p:nvPr/>
        </p:nvCxnSpPr>
        <p:spPr>
          <a:xfrm>
            <a:off x="685800" y="1314767"/>
            <a:ext cx="228600" cy="0"/>
          </a:xfrm>
          <a:prstGeom prst="straightConnector1">
            <a:avLst/>
          </a:prstGeom>
          <a:ln w="1905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00600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2089AF-C78C-43C7-8048-DEE3BB0B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7" t="40943" r="10566" b="2818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0836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50792" y="2209800"/>
            <a:ext cx="152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81544" y="2057400"/>
            <a:ext cx="152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BA98CF-E26B-4B1D-9311-DA3C42642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3" t="38301" r="10001" b="2517"/>
          <a:stretch/>
        </p:blipFill>
        <p:spPr>
          <a:xfrm>
            <a:off x="0" y="0"/>
            <a:ext cx="9144000" cy="68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6051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5CEBC7F-706C-4A71-8048-3C6894736B54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3D28B-189B-44F6-9158-8423F461358E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grpSp>
        <p:nvGrpSpPr>
          <p:cNvPr id="14340" name="Group 17"/>
          <p:cNvGrpSpPr>
            <a:grpSpLocks/>
          </p:cNvGrpSpPr>
          <p:nvPr/>
        </p:nvGrpSpPr>
        <p:grpSpPr bwMode="auto">
          <a:xfrm>
            <a:off x="381000" y="3124200"/>
            <a:ext cx="3581400" cy="3429000"/>
            <a:chOff x="624" y="1728"/>
            <a:chExt cx="2448" cy="2304"/>
          </a:xfrm>
        </p:grpSpPr>
        <p:grpSp>
          <p:nvGrpSpPr>
            <p:cNvPr id="14350" name="Group 15"/>
            <p:cNvGrpSpPr>
              <a:grpSpLocks/>
            </p:cNvGrpSpPr>
            <p:nvPr/>
          </p:nvGrpSpPr>
          <p:grpSpPr bwMode="auto">
            <a:xfrm>
              <a:off x="624" y="1776"/>
              <a:ext cx="2448" cy="2256"/>
              <a:chOff x="1008" y="1872"/>
              <a:chExt cx="2448" cy="2256"/>
            </a:xfrm>
          </p:grpSpPr>
          <p:pic>
            <p:nvPicPr>
              <p:cNvPr id="4" name="Content Placeholder 3" descr="respiN.png"/>
              <p:cNvPicPr>
                <a:picLocks noChangeAspect="1"/>
              </p:cNvPicPr>
              <p:nvPr/>
            </p:nvPicPr>
            <p:blipFill>
              <a:blip r:embed="rId2"/>
              <a:srcRect r="-2875"/>
              <a:stretch>
                <a:fillRect/>
              </a:stretch>
            </p:blipFill>
            <p:spPr bwMode="auto">
              <a:xfrm>
                <a:off x="1103" y="1872"/>
                <a:ext cx="2305" cy="216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>
                <a:outerShdw dist="38100" dir="2700000" algn="tl" rotWithShape="0">
                  <a:srgbClr val="000000">
                    <a:alpha val="39999"/>
                  </a:srgbClr>
                </a:outerShdw>
              </a:effectLst>
            </p:spPr>
          </p:pic>
          <p:sp>
            <p:nvSpPr>
              <p:cNvPr id="14353" name="Rectangle 14"/>
              <p:cNvSpPr>
                <a:spLocks noChangeArrowheads="1"/>
              </p:cNvSpPr>
              <p:nvPr/>
            </p:nvSpPr>
            <p:spPr bwMode="auto">
              <a:xfrm>
                <a:off x="1008" y="4032"/>
                <a:ext cx="2448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51" name="Rectangle 16"/>
            <p:cNvSpPr>
              <a:spLocks noChangeArrowheads="1"/>
            </p:cNvSpPr>
            <p:nvPr/>
          </p:nvSpPr>
          <p:spPr bwMode="auto">
            <a:xfrm>
              <a:off x="2928" y="1728"/>
              <a:ext cx="96" cy="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2041525" y="6132513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endParaRPr lang="en-US" sz="1800">
              <a:latin typeface="Arial" pitchFamily="34" charset="0"/>
            </a:endParaRP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2613025" y="-76200"/>
            <a:ext cx="398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“Isospin filters”</a:t>
            </a: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609600" y="685800"/>
            <a:ext cx="7924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defRPr/>
            </a:pPr>
            <a:endParaRPr lang="en-US" dirty="0"/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dirty="0"/>
              <a:t> The</a:t>
            </a:r>
            <a:r>
              <a:rPr lang="en-US" i="1" dirty="0"/>
              <a:t> </a:t>
            </a:r>
            <a:r>
              <a:rPr lang="el-GR" i="1" dirty="0">
                <a:cs typeface="Times New Roman" pitchFamily="18" charset="0"/>
              </a:rPr>
              <a:t>η</a:t>
            </a:r>
            <a:r>
              <a:rPr lang="en-US" i="1" dirty="0">
                <a:cs typeface="Times New Roman" pitchFamily="18" charset="0"/>
              </a:rPr>
              <a:t>p,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l-GR" i="1" dirty="0">
                <a:cs typeface="Times New Roman" pitchFamily="18" charset="0"/>
              </a:rPr>
              <a:t>ω</a:t>
            </a:r>
            <a:r>
              <a:rPr lang="en-US" i="1" dirty="0">
                <a:cs typeface="Times New Roman" pitchFamily="18" charset="0"/>
              </a:rPr>
              <a:t>p</a:t>
            </a:r>
            <a:r>
              <a:rPr lang="en-US" dirty="0">
                <a:cs typeface="Times New Roman" pitchFamily="18" charset="0"/>
              </a:rPr>
              <a:t> and </a:t>
            </a:r>
            <a:r>
              <a:rPr lang="en-US" i="1" dirty="0">
                <a:cs typeface="Times New Roman" pitchFamily="18" charset="0"/>
              </a:rPr>
              <a:t>K</a:t>
            </a:r>
            <a:r>
              <a:rPr lang="en-US" i="1" baseline="30000" dirty="0">
                <a:cs typeface="Times New Roman" pitchFamily="18" charset="0"/>
              </a:rPr>
              <a:t>+</a:t>
            </a:r>
            <a:r>
              <a:rPr lang="el-GR" i="1" dirty="0">
                <a:cs typeface="Times New Roman" pitchFamily="18" charset="0"/>
              </a:rPr>
              <a:t>Λ</a:t>
            </a:r>
            <a:r>
              <a:rPr lang="en-US" dirty="0">
                <a:cs typeface="Times New Roman" pitchFamily="18" charset="0"/>
              </a:rPr>
              <a:t> systems have </a:t>
            </a:r>
            <a:r>
              <a:rPr lang="en-US" dirty="0" err="1">
                <a:cs typeface="Times New Roman" pitchFamily="18" charset="0"/>
              </a:rPr>
              <a:t>isospin</a:t>
            </a:r>
            <a:r>
              <a:rPr lang="en-US" dirty="0">
                <a:cs typeface="Times New Roman" pitchFamily="18" charset="0"/>
              </a:rPr>
              <a:t> ½ and limit one-step excited states of the proton to be </a:t>
            </a:r>
            <a:r>
              <a:rPr lang="en-US" dirty="0" err="1">
                <a:cs typeface="Times New Roman" pitchFamily="18" charset="0"/>
              </a:rPr>
              <a:t>isospin</a:t>
            </a:r>
            <a:r>
              <a:rPr lang="en-US" dirty="0">
                <a:cs typeface="Times New Roman" pitchFamily="18" charset="0"/>
              </a:rPr>
              <a:t> ½. The final states </a:t>
            </a:r>
            <a:r>
              <a:rPr lang="el-GR" i="1" dirty="0">
                <a:cs typeface="Times New Roman" pitchFamily="18" charset="0"/>
              </a:rPr>
              <a:t>η</a:t>
            </a:r>
            <a:r>
              <a:rPr lang="en-US" i="1" dirty="0">
                <a:cs typeface="Times New Roman" pitchFamily="18" charset="0"/>
              </a:rPr>
              <a:t>p, </a:t>
            </a:r>
            <a:r>
              <a:rPr lang="el-GR" i="1" dirty="0">
                <a:cs typeface="Times New Roman" pitchFamily="18" charset="0"/>
              </a:rPr>
              <a:t>ω</a:t>
            </a:r>
            <a:r>
              <a:rPr lang="en-US" i="1" dirty="0">
                <a:cs typeface="Times New Roman" pitchFamily="18" charset="0"/>
              </a:rPr>
              <a:t>p,</a:t>
            </a:r>
            <a:r>
              <a:rPr lang="en-US" dirty="0">
                <a:cs typeface="Times New Roman" pitchFamily="18" charset="0"/>
              </a:rPr>
              <a:t> and </a:t>
            </a:r>
            <a:r>
              <a:rPr lang="en-US" i="1" dirty="0">
                <a:cs typeface="Times New Roman" pitchFamily="18" charset="0"/>
              </a:rPr>
              <a:t>K</a:t>
            </a:r>
            <a:r>
              <a:rPr lang="en-US" i="1" baseline="30000" dirty="0">
                <a:cs typeface="Times New Roman" pitchFamily="18" charset="0"/>
              </a:rPr>
              <a:t>+</a:t>
            </a:r>
            <a:r>
              <a:rPr lang="el-GR" i="1" dirty="0">
                <a:cs typeface="Times New Roman" pitchFamily="18" charset="0"/>
              </a:rPr>
              <a:t>Λ</a:t>
            </a:r>
            <a:r>
              <a:rPr lang="en-US" dirty="0">
                <a:cs typeface="Times New Roman" pitchFamily="18" charset="0"/>
              </a:rPr>
              <a:t> act as </a:t>
            </a:r>
            <a:r>
              <a:rPr lang="en-US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isospin</a:t>
            </a:r>
            <a:r>
              <a:rPr lang="en-US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filters</a:t>
            </a:r>
            <a:r>
              <a:rPr lang="en-US" dirty="0">
                <a:cs typeface="Times New Roman" pitchFamily="18" charset="0"/>
              </a:rPr>
              <a:t> to the resonance spectrum.</a:t>
            </a:r>
            <a:endParaRPr lang="en-US" dirty="0">
              <a:latin typeface=""/>
              <a:cs typeface="Times New Roman" pitchFamily="18" charset="0"/>
            </a:endParaRPr>
          </a:p>
        </p:txBody>
      </p:sp>
      <p:grpSp>
        <p:nvGrpSpPr>
          <p:cNvPr id="14344" name="Group 10"/>
          <p:cNvGrpSpPr>
            <a:grpSpLocks/>
          </p:cNvGrpSpPr>
          <p:nvPr/>
        </p:nvGrpSpPr>
        <p:grpSpPr bwMode="auto">
          <a:xfrm>
            <a:off x="4572000" y="3200400"/>
            <a:ext cx="3657600" cy="3429000"/>
            <a:chOff x="1008" y="1104"/>
            <a:chExt cx="2880" cy="2832"/>
          </a:xfrm>
        </p:grpSpPr>
        <p:pic>
          <p:nvPicPr>
            <p:cNvPr id="6" name="Picture 5" descr="reset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" y="1104"/>
              <a:ext cx="2595" cy="25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1008" y="3696"/>
              <a:ext cx="26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3600" y="1104"/>
              <a:ext cx="288" cy="2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5" name="Text Box 18"/>
          <p:cNvSpPr txBox="1">
            <a:spLocks noChangeArrowheads="1"/>
          </p:cNvSpPr>
          <p:nvPr/>
        </p:nvSpPr>
        <p:spPr bwMode="auto">
          <a:xfrm>
            <a:off x="1584325" y="2819400"/>
            <a:ext cx="150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1" dirty="0">
                <a:cs typeface="Times New Roman" pitchFamily="18" charset="0"/>
              </a:rPr>
              <a:t>γ</a:t>
            </a:r>
            <a:r>
              <a:rPr lang="en-US" i="1" dirty="0">
                <a:cs typeface="Times New Roman" pitchFamily="18" charset="0"/>
              </a:rPr>
              <a:t> p </a:t>
            </a:r>
            <a:r>
              <a:rPr lang="el-GR" i="1" dirty="0">
                <a:cs typeface="Times New Roman" pitchFamily="18" charset="0"/>
              </a:rPr>
              <a:t>→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el-GR" i="1" dirty="0">
                <a:cs typeface="Times New Roman" pitchFamily="18" charset="0"/>
              </a:rPr>
              <a:t>π</a:t>
            </a:r>
            <a:r>
              <a:rPr lang="en-US" i="1" baseline="30000" dirty="0">
                <a:cs typeface="Times New Roman" pitchFamily="18" charset="0"/>
              </a:rPr>
              <a:t>+</a:t>
            </a:r>
            <a:r>
              <a:rPr lang="en-US" i="1" dirty="0">
                <a:cs typeface="Times New Roman" pitchFamily="18" charset="0"/>
              </a:rPr>
              <a:t> n</a:t>
            </a:r>
            <a:endParaRPr lang="el-GR" i="1" dirty="0">
              <a:cs typeface="Times New Roman" pitchFamily="18" charset="0"/>
            </a:endParaRPr>
          </a:p>
        </p:txBody>
      </p:sp>
      <p:sp>
        <p:nvSpPr>
          <p:cNvPr id="14346" name="Text Box 19"/>
          <p:cNvSpPr txBox="1">
            <a:spLocks noChangeArrowheads="1"/>
          </p:cNvSpPr>
          <p:nvPr/>
        </p:nvSpPr>
        <p:spPr bwMode="auto">
          <a:xfrm>
            <a:off x="5883275" y="2819400"/>
            <a:ext cx="1370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1" dirty="0">
                <a:cs typeface="Times New Roman" pitchFamily="18" charset="0"/>
              </a:rPr>
              <a:t>γ</a:t>
            </a:r>
            <a:r>
              <a:rPr lang="en-US" i="1" dirty="0">
                <a:cs typeface="Times New Roman" pitchFamily="18" charset="0"/>
              </a:rPr>
              <a:t> p </a:t>
            </a:r>
            <a:r>
              <a:rPr lang="el-GR" i="1" dirty="0">
                <a:cs typeface="Times New Roman" pitchFamily="18" charset="0"/>
              </a:rPr>
              <a:t>→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el-GR" i="1" dirty="0">
                <a:cs typeface="Times New Roman" pitchFamily="18" charset="0"/>
              </a:rPr>
              <a:t>η</a:t>
            </a:r>
            <a:r>
              <a:rPr lang="en-US" i="1" dirty="0">
                <a:cs typeface="Times New Roman" pitchFamily="18" charset="0"/>
              </a:rPr>
              <a:t> p</a:t>
            </a:r>
            <a:endParaRPr lang="el-GR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1947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A502E8-75D2-485E-BE71-FE4D0E22B2D4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η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785477" y="3048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G8b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675562" y="304800"/>
            <a:ext cx="1011238" cy="467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6E3CCC-6E99-4C1D-A00C-9B9F78B26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0" t="39678" r="4167" b="5686"/>
          <a:stretch/>
        </p:blipFill>
        <p:spPr>
          <a:xfrm>
            <a:off x="3093775" y="789755"/>
            <a:ext cx="5897825" cy="362984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A44193A-46BF-4020-B39A-B12D7D508D79}"/>
              </a:ext>
            </a:extLst>
          </p:cNvPr>
          <p:cNvSpPr txBox="1"/>
          <p:nvPr/>
        </p:nvSpPr>
        <p:spPr>
          <a:xfrm>
            <a:off x="3494290" y="6553200"/>
            <a:ext cx="4811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Collins,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771, 213-221 (2017)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A55D5-0C1A-4515-914F-A551D0A8E8F9}"/>
              </a:ext>
            </a:extLst>
          </p:cNvPr>
          <p:cNvSpPr txBox="1"/>
          <p:nvPr/>
        </p:nvSpPr>
        <p:spPr>
          <a:xfrm>
            <a:off x="762000" y="4556462"/>
            <a:ext cx="762000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 to Julich Bonn model (black line) with presence of  </a:t>
            </a:r>
            <a:r>
              <a:rPr lang="en-US" sz="2000" i="1" dirty="0"/>
              <a:t>N</a:t>
            </a:r>
            <a:r>
              <a:rPr lang="en-US" sz="2000" dirty="0"/>
              <a:t>(1900)3/2</a:t>
            </a:r>
            <a:r>
              <a:rPr lang="en-US" sz="2000" baseline="30000" dirty="0"/>
              <a:t>- </a:t>
            </a:r>
            <a:r>
              <a:rPr lang="en-US" sz="2000" dirty="0"/>
              <a:t>(solid) and without (dashed)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inclusion of the </a:t>
            </a:r>
            <a:r>
              <a:rPr lang="en-US" sz="2000" i="1" dirty="0"/>
              <a:t>N</a:t>
            </a:r>
            <a:r>
              <a:rPr lang="en-US" sz="2000" dirty="0"/>
              <a:t>(1900)3/2+ was found to be important by Bonn-</a:t>
            </a:r>
            <a:r>
              <a:rPr lang="en-US" sz="2000" dirty="0" err="1"/>
              <a:t>Gatchina</a:t>
            </a:r>
            <a:r>
              <a:rPr lang="en-US" sz="2000" dirty="0"/>
              <a:t> for </a:t>
            </a:r>
            <a:r>
              <a:rPr lang="en-US" sz="2000" i="1" dirty="0"/>
              <a:t>K</a:t>
            </a:r>
            <a:r>
              <a:rPr lang="el-GR" sz="2000" i="1" dirty="0"/>
              <a:t>Λ</a:t>
            </a:r>
            <a:r>
              <a:rPr lang="en-US" sz="2000" dirty="0"/>
              <a:t> and </a:t>
            </a:r>
            <a:r>
              <a:rPr lang="en-US" sz="2000" i="1" dirty="0"/>
              <a:t>K</a:t>
            </a:r>
            <a:r>
              <a:rPr lang="el-GR" sz="2000" i="1" dirty="0">
                <a:cs typeface="Times New Roman" panose="02020603050405020304" pitchFamily="18" charset="0"/>
              </a:rPr>
              <a:t>Σ</a:t>
            </a:r>
            <a:r>
              <a:rPr lang="en-US" sz="2000" dirty="0">
                <a:cs typeface="Times New Roman" panose="02020603050405020304" pitchFamily="18" charset="0"/>
              </a:rPr>
              <a:t> photoproduction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706CF-6AE6-48A6-91B5-D202B345E8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33" t="39679" r="4154" b="7040"/>
          <a:stretch/>
        </p:blipFill>
        <p:spPr>
          <a:xfrm>
            <a:off x="165462" y="838200"/>
            <a:ext cx="2882538" cy="35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8967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3E4CDC-9EEE-4E20-BDFC-780080CF842A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η′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785477" y="3048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G8b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675562" y="304800"/>
            <a:ext cx="1011238" cy="4673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9CD82-5F2E-4AE9-9D4B-84B86B75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0" t="39678" r="21667" b="6645"/>
          <a:stretch/>
        </p:blipFill>
        <p:spPr>
          <a:xfrm>
            <a:off x="228600" y="642312"/>
            <a:ext cx="4485703" cy="53012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96789-52E8-47E5-9EED-5B506D40805F}"/>
              </a:ext>
            </a:extLst>
          </p:cNvPr>
          <p:cNvSpPr txBox="1"/>
          <p:nvPr/>
        </p:nvSpPr>
        <p:spPr>
          <a:xfrm>
            <a:off x="4714303" y="1157349"/>
            <a:ext cx="38200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 to Bonn-</a:t>
            </a:r>
            <a:r>
              <a:rPr lang="en-US" sz="2000" dirty="0" err="1"/>
              <a:t>Gatchina</a:t>
            </a:r>
            <a:r>
              <a:rPr lang="en-US" sz="2000" dirty="0"/>
              <a:t> model (blue lines) indicates presence of  </a:t>
            </a:r>
            <a:r>
              <a:rPr lang="en-US" sz="2000" i="1" dirty="0"/>
              <a:t>N</a:t>
            </a:r>
            <a:r>
              <a:rPr lang="en-US" sz="2000" dirty="0"/>
              <a:t>(1895)1/2</a:t>
            </a:r>
            <a:r>
              <a:rPr lang="en-US" sz="2000" baseline="30000" dirty="0"/>
              <a:t>-</a:t>
            </a:r>
            <a:r>
              <a:rPr lang="en-US" sz="2000" dirty="0"/>
              <a:t>, </a:t>
            </a:r>
            <a:r>
              <a:rPr lang="en-US" sz="2000" i="1" dirty="0"/>
              <a:t>N</a:t>
            </a:r>
            <a:r>
              <a:rPr lang="en-US" sz="2000" dirty="0"/>
              <a:t>(2100)1/2</a:t>
            </a:r>
            <a:r>
              <a:rPr lang="en-US" sz="2000" baseline="30000" dirty="0"/>
              <a:t>+</a:t>
            </a:r>
            <a:r>
              <a:rPr lang="en-US" sz="2000" dirty="0"/>
              <a:t>, </a:t>
            </a:r>
            <a:r>
              <a:rPr lang="en-US" sz="2000" i="1" dirty="0"/>
              <a:t>N(</a:t>
            </a:r>
            <a:r>
              <a:rPr lang="en-US" sz="2000" dirty="0"/>
              <a:t>2120)3/2</a:t>
            </a:r>
            <a:r>
              <a:rPr lang="en-US" sz="2000" baseline="30000" dirty="0"/>
              <a:t>- </a:t>
            </a:r>
            <a:r>
              <a:rPr lang="en-US" sz="2000" dirty="0"/>
              <a:t>and strong presence of  </a:t>
            </a:r>
            <a:r>
              <a:rPr lang="en-US" sz="2000" i="1" dirty="0"/>
              <a:t>N</a:t>
            </a:r>
            <a:r>
              <a:rPr lang="en-US" sz="2000" dirty="0"/>
              <a:t>(1900)1/2</a:t>
            </a:r>
            <a:r>
              <a:rPr lang="en-US" sz="2000" baseline="30000" dirty="0"/>
              <a:t>-</a:t>
            </a:r>
            <a:r>
              <a:rPr lang="en-US" sz="2000" dirty="0"/>
              <a:t> </a:t>
            </a:r>
            <a:endParaRPr lang="en-US" sz="20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86EE2-D6A3-43A1-BAF0-683A23650264}"/>
              </a:ext>
            </a:extLst>
          </p:cNvPr>
          <p:cNvSpPr txBox="1"/>
          <p:nvPr/>
        </p:nvSpPr>
        <p:spPr>
          <a:xfrm>
            <a:off x="3494290" y="6553200"/>
            <a:ext cx="4811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Collins,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771, 213-221 (2017)</a:t>
            </a:r>
          </a:p>
        </p:txBody>
      </p:sp>
    </p:spTree>
    <p:extLst>
      <p:ext uri="{BB962C8B-B14F-4D97-AF65-F5344CB8AC3E}">
        <p14:creationId xmlns:p14="http://schemas.microsoft.com/office/powerpoint/2010/main" val="60798581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2A1B95-A9E8-4EBF-ACD5-D4389E9C9A0A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592F1-A671-4671-A2C2-7011812A2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91" t="43084" r="12500" b="6645"/>
          <a:stretch/>
        </p:blipFill>
        <p:spPr>
          <a:xfrm>
            <a:off x="228601" y="800035"/>
            <a:ext cx="4511828" cy="52891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ω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6E9483-8D7B-41AE-ABA1-4AA44D56FCEA}"/>
              </a:ext>
            </a:extLst>
          </p:cNvPr>
          <p:cNvGrpSpPr/>
          <p:nvPr/>
        </p:nvGrpSpPr>
        <p:grpSpPr>
          <a:xfrm>
            <a:off x="3048000" y="5334000"/>
            <a:ext cx="1011238" cy="467380"/>
            <a:chOff x="7675562" y="304800"/>
            <a:chExt cx="1011238" cy="467380"/>
          </a:xfrm>
        </p:grpSpPr>
        <p:sp>
          <p:nvSpPr>
            <p:cNvPr id="86" name="TextBox 85"/>
            <p:cNvSpPr txBox="1"/>
            <p:nvPr/>
          </p:nvSpPr>
          <p:spPr>
            <a:xfrm>
              <a:off x="7785477" y="304800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G8b</a:t>
              </a: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7675562" y="304800"/>
              <a:ext cx="1011238" cy="4673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00F8E8-38E9-452A-8C89-6A8E9A72CBA3}"/>
              </a:ext>
            </a:extLst>
          </p:cNvPr>
          <p:cNvSpPr txBox="1"/>
          <p:nvPr/>
        </p:nvSpPr>
        <p:spPr>
          <a:xfrm>
            <a:off x="76200" y="6581001"/>
            <a:ext cx="4805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Collins,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773, 112-120 (2017)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A63440-BB51-41A5-A0B1-ABAB74E7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0" y="5963056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3687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FE772BB-F19D-4CF6-A941-D0BD1C4764D7}"/>
              </a:ext>
            </a:extLst>
          </p:cNvPr>
          <p:cNvSpPr/>
          <p:nvPr/>
        </p:nvSpPr>
        <p:spPr>
          <a:xfrm>
            <a:off x="179387" y="5699125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592F1-A671-4671-A2C2-7011812A2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91" t="43084" r="12500" b="6645"/>
          <a:stretch/>
        </p:blipFill>
        <p:spPr>
          <a:xfrm>
            <a:off x="228601" y="800035"/>
            <a:ext cx="4511828" cy="52891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ω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6E9483-8D7B-41AE-ABA1-4AA44D56FCEA}"/>
              </a:ext>
            </a:extLst>
          </p:cNvPr>
          <p:cNvGrpSpPr/>
          <p:nvPr/>
        </p:nvGrpSpPr>
        <p:grpSpPr>
          <a:xfrm>
            <a:off x="3048000" y="5334000"/>
            <a:ext cx="1011238" cy="467380"/>
            <a:chOff x="7675562" y="304800"/>
            <a:chExt cx="1011238" cy="467380"/>
          </a:xfrm>
        </p:grpSpPr>
        <p:sp>
          <p:nvSpPr>
            <p:cNvPr id="86" name="TextBox 85"/>
            <p:cNvSpPr txBox="1"/>
            <p:nvPr/>
          </p:nvSpPr>
          <p:spPr>
            <a:xfrm>
              <a:off x="7785477" y="304800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G8b</a:t>
              </a: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7675562" y="304800"/>
              <a:ext cx="1011238" cy="4673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33E9E-AC9D-41AB-82E4-FEF241287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72" t="45871" r="10990" b="8562"/>
          <a:stretch/>
        </p:blipFill>
        <p:spPr>
          <a:xfrm>
            <a:off x="4389514" y="966098"/>
            <a:ext cx="4441630" cy="37583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06721B8-CD0F-41FD-A413-4582A39DF077}"/>
              </a:ext>
            </a:extLst>
          </p:cNvPr>
          <p:cNvGrpSpPr/>
          <p:nvPr/>
        </p:nvGrpSpPr>
        <p:grpSpPr>
          <a:xfrm>
            <a:off x="6558601" y="4768896"/>
            <a:ext cx="2133600" cy="990600"/>
            <a:chOff x="6853962" y="152400"/>
            <a:chExt cx="2133600" cy="9906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47BAC9-CE09-4971-A88C-03D2FB0ECE95}"/>
                </a:ext>
              </a:extLst>
            </p:cNvPr>
            <p:cNvSpPr txBox="1"/>
            <p:nvPr/>
          </p:nvSpPr>
          <p:spPr>
            <a:xfrm>
              <a:off x="6952387" y="415498"/>
              <a:ext cx="1936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G9a: FROST</a:t>
              </a: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E326F8F6-35D8-4E22-9CDB-5B07C827225D}"/>
                </a:ext>
              </a:extLst>
            </p:cNvPr>
            <p:cNvSpPr/>
            <p:nvPr/>
          </p:nvSpPr>
          <p:spPr>
            <a:xfrm>
              <a:off x="6853962" y="152400"/>
              <a:ext cx="2133600" cy="9906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B27A95-6F75-4510-8E5A-5E64510BDE86}"/>
              </a:ext>
            </a:extLst>
          </p:cNvPr>
          <p:cNvSpPr txBox="1"/>
          <p:nvPr/>
        </p:nvSpPr>
        <p:spPr>
          <a:xfrm>
            <a:off x="4651900" y="5884094"/>
            <a:ext cx="4472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Roy,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97, 055202 (2018)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C473CB-7561-45A1-AFF2-9D6DDD8A7CCF}"/>
              </a:ext>
            </a:extLst>
          </p:cNvPr>
          <p:cNvSpPr txBox="1"/>
          <p:nvPr/>
        </p:nvSpPr>
        <p:spPr>
          <a:xfrm>
            <a:off x="76200" y="6581001"/>
            <a:ext cx="4805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Collins,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773, 112-120 (2017)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48C890-F7AB-4DF3-802C-D9A30D5B7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81" y="6078674"/>
            <a:ext cx="1706019" cy="7417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57FCE3-9B3D-4A4F-8A58-2DAC3065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0" y="5963056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88962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46C87-8498-4DB0-BCBF-3D258956B19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81EFA07-37A3-4314-9FBB-34EA3F218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06" t="43807" r="6252" b="29355"/>
          <a:stretch/>
        </p:blipFill>
        <p:spPr>
          <a:xfrm>
            <a:off x="156358" y="483326"/>
            <a:ext cx="5822586" cy="39564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47740" y="457200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G13</a:t>
            </a:r>
            <a:endParaRPr lang="en-US" dirty="0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Beam asymmetries 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</a:t>
            </a:r>
            <a:r>
              <a:rPr lang="en-GB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GB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56185" y="399365"/>
            <a:ext cx="914400" cy="5773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BAB2B44-E959-4916-9796-7FE3F1CAA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4661" y="6231044"/>
            <a:ext cx="1289952" cy="4904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B98179-BEE3-434E-847A-E31DAB953274}"/>
              </a:ext>
            </a:extLst>
          </p:cNvPr>
          <p:cNvSpPr txBox="1"/>
          <p:nvPr/>
        </p:nvSpPr>
        <p:spPr>
          <a:xfrm>
            <a:off x="2864543" y="6581001"/>
            <a:ext cx="4984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</a:t>
            </a:r>
            <a:r>
              <a:rPr lang="en-US" sz="1200" dirty="0" err="1"/>
              <a:t>Zachariou</a:t>
            </a:r>
            <a:r>
              <a:rPr lang="en-US" sz="1200" dirty="0"/>
              <a:t>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827, 136985 (2022)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5FFB2E-AA26-46AC-BD11-1E44D2F2AF3C}"/>
              </a:ext>
            </a:extLst>
          </p:cNvPr>
          <p:cNvSpPr txBox="1"/>
          <p:nvPr/>
        </p:nvSpPr>
        <p:spPr>
          <a:xfrm>
            <a:off x="685800" y="4648200"/>
            <a:ext cx="7860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:     Full solution (Bonn-</a:t>
            </a:r>
            <a:r>
              <a:rPr lang="en-US" dirty="0" err="1"/>
              <a:t>Gatchina</a:t>
            </a:r>
            <a:r>
              <a:rPr lang="en-US" dirty="0"/>
              <a:t>)</a:t>
            </a:r>
          </a:p>
          <a:p>
            <a:r>
              <a:rPr lang="en-US" b="1" dirty="0"/>
              <a:t>Black</a:t>
            </a:r>
            <a:r>
              <a:rPr lang="en-US" dirty="0"/>
              <a:t>:  Contribution of </a:t>
            </a:r>
            <a:r>
              <a:rPr lang="en-US" i="1" dirty="0"/>
              <a:t>N</a:t>
            </a:r>
            <a:r>
              <a:rPr lang="en-US" dirty="0"/>
              <a:t>(1720)3/2</a:t>
            </a:r>
            <a:r>
              <a:rPr lang="en-US" baseline="30000" dirty="0"/>
              <a:t>+</a:t>
            </a:r>
            <a:r>
              <a:rPr lang="en-US" dirty="0"/>
              <a:t> removed</a:t>
            </a:r>
          </a:p>
          <a:p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dirty="0"/>
              <a:t>: Contribution of </a:t>
            </a:r>
            <a:r>
              <a:rPr lang="en-US" i="1" dirty="0"/>
              <a:t>N</a:t>
            </a:r>
            <a:r>
              <a:rPr lang="en-US" dirty="0"/>
              <a:t>(1720)3/2</a:t>
            </a:r>
            <a:r>
              <a:rPr lang="en-US" baseline="30000" dirty="0"/>
              <a:t>+</a:t>
            </a:r>
            <a:r>
              <a:rPr lang="en-US" dirty="0"/>
              <a:t> and </a:t>
            </a:r>
            <a:r>
              <a:rPr lang="el-GR" i="1" dirty="0"/>
              <a:t>Δ</a:t>
            </a:r>
            <a:r>
              <a:rPr lang="en-US" dirty="0"/>
              <a:t>(1900)1/2</a:t>
            </a:r>
            <a:r>
              <a:rPr lang="en-US" baseline="30000" dirty="0"/>
              <a:t>-</a:t>
            </a:r>
            <a:r>
              <a:rPr lang="en-US" dirty="0"/>
              <a:t> removed</a:t>
            </a:r>
          </a:p>
        </p:txBody>
      </p:sp>
    </p:spTree>
    <p:extLst>
      <p:ext uri="{BB962C8B-B14F-4D97-AF65-F5344CB8AC3E}">
        <p14:creationId xmlns:p14="http://schemas.microsoft.com/office/powerpoint/2010/main" val="220712517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CCE4A7F-3068-4D37-9FC9-2E2FEB29AE9E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T,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F, P 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362200" y="4343400"/>
            <a:ext cx="1524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" y="1371600"/>
            <a:ext cx="65373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target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Unpolarized photon</a:t>
            </a:r>
            <a:r>
              <a:rPr lang="en-US" dirty="0"/>
              <a:t> (by adding circular beams)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recoil polarization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867400" y="2971800"/>
            <a:ext cx="2189279" cy="1295400"/>
            <a:chOff x="5867400" y="2971800"/>
            <a:chExt cx="2189279" cy="1295400"/>
          </a:xfrm>
        </p:grpSpPr>
        <p:sp>
          <p:nvSpPr>
            <p:cNvPr id="20" name="TextBox 19"/>
            <p:cNvSpPr txBox="1"/>
            <p:nvPr/>
          </p:nvSpPr>
          <p:spPr>
            <a:xfrm>
              <a:off x="5943600" y="3207603"/>
              <a:ext cx="21130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Experiment: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dirty="0"/>
                <a:t>g9b: FROST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867400" y="2971800"/>
              <a:ext cx="2133600" cy="1295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Arrow Connector 21"/>
          <p:cNvCxnSpPr/>
          <p:nvPr/>
        </p:nvCxnSpPr>
        <p:spPr>
          <a:xfrm>
            <a:off x="3124200" y="4724400"/>
            <a:ext cx="7908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90800" y="4724400"/>
            <a:ext cx="7908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utoShape 16"/>
          <p:cNvSpPr>
            <a:spLocks noChangeArrowheads="1"/>
          </p:cNvSpPr>
          <p:nvPr/>
        </p:nvSpPr>
        <p:spPr bwMode="auto">
          <a:xfrm>
            <a:off x="2895600" y="5276088"/>
            <a:ext cx="381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auto">
          <a:xfrm>
            <a:off x="2423160" y="5888736"/>
            <a:ext cx="381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16460" y="990600"/>
            <a:ext cx="746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w 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29" name="AutoShape 16">
            <a:extLst>
              <a:ext uri="{FF2B5EF4-FFF2-40B4-BE49-F238E27FC236}">
                <a16:creationId xmlns:a16="http://schemas.microsoft.com/office/drawing/2014/main" id="{16C369F6-7386-43EB-B951-13591DFB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580888"/>
            <a:ext cx="381000" cy="28651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6">
            <a:extLst>
              <a:ext uri="{FF2B5EF4-FFF2-40B4-BE49-F238E27FC236}">
                <a16:creationId xmlns:a16="http://schemas.microsoft.com/office/drawing/2014/main" id="{2ED235CA-C723-416A-89E3-9F2FF3671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580888"/>
            <a:ext cx="381000" cy="28651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2A2F8BF-742A-4AF9-A7D4-50CB66FB1A29}"/>
              </a:ext>
            </a:extLst>
          </p:cNvPr>
          <p:cNvCxnSpPr>
            <a:cxnSpLocks/>
          </p:cNvCxnSpPr>
          <p:nvPr/>
        </p:nvCxnSpPr>
        <p:spPr>
          <a:xfrm>
            <a:off x="228600" y="5486400"/>
            <a:ext cx="304801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EB265D2-B8B7-45E5-AC65-F3AFEF94BC3C}"/>
              </a:ext>
            </a:extLst>
          </p:cNvPr>
          <p:cNvCxnSpPr>
            <a:cxnSpLocks/>
          </p:cNvCxnSpPr>
          <p:nvPr/>
        </p:nvCxnSpPr>
        <p:spPr>
          <a:xfrm>
            <a:off x="228600" y="5791200"/>
            <a:ext cx="304801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7E06DB-AD7A-46FB-ADDE-961A9817155E}"/>
              </a:ext>
            </a:extLst>
          </p:cNvPr>
          <p:cNvCxnSpPr>
            <a:cxnSpLocks/>
          </p:cNvCxnSpPr>
          <p:nvPr/>
        </p:nvCxnSpPr>
        <p:spPr>
          <a:xfrm>
            <a:off x="228600" y="6096000"/>
            <a:ext cx="304801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892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2216E-3DCE-461F-B709-45C228BFA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99" t="39677" r="10776" b="3871"/>
          <a:stretch/>
        </p:blipFill>
        <p:spPr>
          <a:xfrm>
            <a:off x="0" y="0"/>
            <a:ext cx="9144000" cy="68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01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0313D-E79B-4CF0-B6EF-3AB80F452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84" t="47923" r="15460" b="11725"/>
          <a:stretch/>
        </p:blipFill>
        <p:spPr>
          <a:xfrm>
            <a:off x="679579" y="697767"/>
            <a:ext cx="4425821" cy="4986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DDA64-6E30-493E-BA05-77CB1B5C8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05" t="50000" r="16869" b="10772"/>
          <a:stretch/>
        </p:blipFill>
        <p:spPr>
          <a:xfrm>
            <a:off x="5231860" y="576386"/>
            <a:ext cx="3633280" cy="48648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B24AC-C9B6-49B2-A5B7-C67880FBBA56}"/>
              </a:ext>
            </a:extLst>
          </p:cNvPr>
          <p:cNvSpPr/>
          <p:nvPr/>
        </p:nvSpPr>
        <p:spPr>
          <a:xfrm>
            <a:off x="223263" y="5920264"/>
            <a:ext cx="1148337" cy="801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" y="1250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 status for </a:t>
            </a:r>
            <a:r>
              <a:rPr lang="en-US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Δ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638800"/>
            <a:ext cx="1465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0021"/>
                </a:solidFill>
              </a:rPr>
              <a:t>27 </a:t>
            </a:r>
            <a:r>
              <a:rPr lang="en-US" sz="1400" i="1" dirty="0">
                <a:solidFill>
                  <a:srgbClr val="A50021"/>
                </a:solidFill>
              </a:rPr>
              <a:t>N</a:t>
            </a:r>
            <a:r>
              <a:rPr lang="en-US" sz="1400" i="1" baseline="30000" dirty="0">
                <a:solidFill>
                  <a:srgbClr val="A50021"/>
                </a:solidFill>
              </a:rPr>
              <a:t>*</a:t>
            </a:r>
            <a:r>
              <a:rPr lang="en-US" sz="1400" dirty="0">
                <a:solidFill>
                  <a:srgbClr val="A50021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13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7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6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1 with 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42820" y="5441219"/>
            <a:ext cx="13756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0021"/>
                </a:solidFill>
              </a:rPr>
              <a:t>22 </a:t>
            </a:r>
            <a:r>
              <a:rPr lang="en-US" sz="1400" i="1" dirty="0">
                <a:solidFill>
                  <a:srgbClr val="A50021"/>
                </a:solidFill>
              </a:rPr>
              <a:t>Δ</a:t>
            </a:r>
            <a:r>
              <a:rPr lang="en-US" sz="1400" i="1" baseline="30000" dirty="0">
                <a:solidFill>
                  <a:srgbClr val="A50021"/>
                </a:solidFill>
              </a:rPr>
              <a:t>*</a:t>
            </a:r>
            <a:r>
              <a:rPr lang="en-US" sz="1400" dirty="0">
                <a:solidFill>
                  <a:srgbClr val="A50021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8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4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6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4 with 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8B0C8-C722-405D-9E20-7E0A9D5B1C56}"/>
              </a:ext>
            </a:extLst>
          </p:cNvPr>
          <p:cNvSpPr txBox="1"/>
          <p:nvPr/>
        </p:nvSpPr>
        <p:spPr>
          <a:xfrm>
            <a:off x="111308" y="1183962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A50021"/>
                </a:solidFill>
              </a:rPr>
              <a:t>Nucleon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B8D8DE-35A6-4E51-BE37-A88F35EB6098}"/>
              </a:ext>
            </a:extLst>
          </p:cNvPr>
          <p:cNvCxnSpPr>
            <a:cxnSpLocks/>
          </p:cNvCxnSpPr>
          <p:nvPr/>
        </p:nvCxnSpPr>
        <p:spPr>
          <a:xfrm>
            <a:off x="685800" y="1314767"/>
            <a:ext cx="228600" cy="0"/>
          </a:xfrm>
          <a:prstGeom prst="straightConnector1">
            <a:avLst/>
          </a:prstGeom>
          <a:ln w="1905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A485A6-FD79-4E1E-B663-663F64A83686}"/>
              </a:ext>
            </a:extLst>
          </p:cNvPr>
          <p:cNvSpPr txBox="1"/>
          <p:nvPr/>
        </p:nvSpPr>
        <p:spPr>
          <a:xfrm>
            <a:off x="2573134" y="5638800"/>
            <a:ext cx="1465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26 </a:t>
            </a:r>
            <a:r>
              <a:rPr lang="en-US" sz="1400" i="1" dirty="0">
                <a:solidFill>
                  <a:srgbClr val="00B050"/>
                </a:solidFill>
              </a:rPr>
              <a:t>N</a:t>
            </a:r>
            <a:r>
              <a:rPr lang="en-US" sz="1400" i="1" baseline="30000" dirty="0">
                <a:solidFill>
                  <a:srgbClr val="00B050"/>
                </a:solidFill>
              </a:rPr>
              <a:t>*</a:t>
            </a:r>
            <a:r>
              <a:rPr lang="en-US" sz="1400" dirty="0">
                <a:solidFill>
                  <a:srgbClr val="00B050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10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  5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  8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  3 with 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FDEF8-2AE5-4ABA-955B-F7FB474A3C26}"/>
              </a:ext>
            </a:extLst>
          </p:cNvPr>
          <p:cNvSpPr txBox="1"/>
          <p:nvPr/>
        </p:nvSpPr>
        <p:spPr>
          <a:xfrm rot="16200000">
            <a:off x="2043401" y="603890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In 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94212-5D7E-4145-BECD-4277343D3A7E}"/>
              </a:ext>
            </a:extLst>
          </p:cNvPr>
          <p:cNvSpPr txBox="1"/>
          <p:nvPr/>
        </p:nvSpPr>
        <p:spPr>
          <a:xfrm>
            <a:off x="7311102" y="5459849"/>
            <a:ext cx="13756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22 </a:t>
            </a:r>
            <a:r>
              <a:rPr lang="en-US" sz="1400" i="1" dirty="0">
                <a:solidFill>
                  <a:srgbClr val="00B050"/>
                </a:solidFill>
              </a:rPr>
              <a:t>Δ</a:t>
            </a:r>
            <a:r>
              <a:rPr lang="en-US" sz="1400" i="1" baseline="30000" dirty="0">
                <a:solidFill>
                  <a:srgbClr val="00B050"/>
                </a:solidFill>
              </a:rPr>
              <a:t>*</a:t>
            </a:r>
            <a:r>
              <a:rPr lang="en-US" sz="1400" dirty="0">
                <a:solidFill>
                  <a:srgbClr val="00B050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7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3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7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5 with 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FFA8E4-5CEE-4A5C-9A0D-B6DC2937EA43}"/>
              </a:ext>
            </a:extLst>
          </p:cNvPr>
          <p:cNvSpPr txBox="1"/>
          <p:nvPr/>
        </p:nvSpPr>
        <p:spPr>
          <a:xfrm rot="16200000">
            <a:off x="6745710" y="583895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In 2013</a:t>
            </a:r>
          </a:p>
        </p:txBody>
      </p:sp>
    </p:spTree>
    <p:extLst>
      <p:ext uri="{BB962C8B-B14F-4D97-AF65-F5344CB8AC3E}">
        <p14:creationId xmlns:p14="http://schemas.microsoft.com/office/powerpoint/2010/main" val="318076851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C1562-EA50-4F6D-AA4B-28F590CB8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33" t="45871" r="5000" b="4581"/>
          <a:stretch/>
        </p:blipFill>
        <p:spPr>
          <a:xfrm>
            <a:off x="197497" y="1409701"/>
            <a:ext cx="3619498" cy="4343400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B4476972-D8A8-420E-8EDE-6731B7DEA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F, P </a:t>
            </a:r>
            <a:r>
              <a:rPr lang="en-GB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</a:t>
            </a:r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H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ω</a:t>
            </a:r>
            <a:endParaRPr lang="en-GB" sz="3200" b="1" i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59B69-16A3-41E3-8F1B-AB48321FB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98" t="43497" r="6032" b="23161"/>
          <a:stretch/>
        </p:blipFill>
        <p:spPr>
          <a:xfrm>
            <a:off x="3657600" y="1524000"/>
            <a:ext cx="5207263" cy="2171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1B9DF-A0B3-4911-A19D-4CE4365043D1}"/>
              </a:ext>
            </a:extLst>
          </p:cNvPr>
          <p:cNvSpPr txBox="1"/>
          <p:nvPr/>
        </p:nvSpPr>
        <p:spPr>
          <a:xfrm>
            <a:off x="3657600" y="3967372"/>
            <a:ext cx="52072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Red </a:t>
            </a:r>
            <a:r>
              <a:rPr lang="en-US" sz="2000" dirty="0"/>
              <a:t>: Wei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FF"/>
                </a:solidFill>
              </a:rPr>
              <a:t>Blue</a:t>
            </a:r>
            <a:r>
              <a:rPr lang="en-US" sz="2000" dirty="0"/>
              <a:t> : Bon-</a:t>
            </a:r>
            <a:r>
              <a:rPr lang="en-US" sz="2000" dirty="0" err="1"/>
              <a:t>Gatchina</a:t>
            </a:r>
            <a:r>
              <a:rPr lang="en-US" sz="2000" dirty="0"/>
              <a:t>, where dashed =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Indicates notable contributions from </a:t>
            </a:r>
            <a:r>
              <a:rPr lang="en-US" sz="2000" i="1" dirty="0"/>
              <a:t>N</a:t>
            </a:r>
            <a:r>
              <a:rPr lang="en-US" sz="2000" dirty="0"/>
              <a:t>(1875)3/2</a:t>
            </a:r>
            <a:r>
              <a:rPr lang="en-US" sz="2000" baseline="30000" dirty="0"/>
              <a:t>-</a:t>
            </a:r>
            <a:r>
              <a:rPr lang="en-US" sz="2000" dirty="0"/>
              <a:t>, </a:t>
            </a:r>
            <a:r>
              <a:rPr lang="en-US" sz="2000" i="1" dirty="0"/>
              <a:t>N</a:t>
            </a:r>
            <a:r>
              <a:rPr lang="en-US" sz="2000" dirty="0"/>
              <a:t>(2120)3/2</a:t>
            </a:r>
            <a:r>
              <a:rPr lang="en-US" sz="2000" baseline="30000" dirty="0"/>
              <a:t>- </a:t>
            </a:r>
            <a:r>
              <a:rPr lang="en-US" sz="2000" dirty="0"/>
              <a:t>and </a:t>
            </a:r>
            <a:r>
              <a:rPr lang="en-US" sz="2000" i="1" dirty="0"/>
              <a:t>N</a:t>
            </a:r>
            <a:r>
              <a:rPr lang="en-US" sz="2000" dirty="0"/>
              <a:t>(1880)1/2</a:t>
            </a:r>
            <a:r>
              <a:rPr lang="en-US" sz="2000" baseline="30000" dirty="0"/>
              <a:t>+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B4A05-2541-4342-B0E6-0F0A9432FC8E}"/>
              </a:ext>
            </a:extLst>
          </p:cNvPr>
          <p:cNvSpPr txBox="1"/>
          <p:nvPr/>
        </p:nvSpPr>
        <p:spPr>
          <a:xfrm>
            <a:off x="3189401" y="6553200"/>
            <a:ext cx="4735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Roy,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Lett. 122, 162301 (2019)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E56EC-582D-4E49-89F1-DF2930CA6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240856"/>
            <a:ext cx="1295400" cy="5632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9DF721-08FF-4B9C-9FC3-3D89E294D4C1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7868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58DA4CC-C25C-4F81-91D6-21CB4AA936EA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3429000" y="5867400"/>
            <a:ext cx="381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4800" y="60960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2362200" y="4343400"/>
            <a:ext cx="1524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81400" y="4724400"/>
            <a:ext cx="7908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400" y="1676400"/>
            <a:ext cx="4837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Target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recoil polarization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990600"/>
            <a:ext cx="8721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ω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η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</a:t>
            </a:r>
            <a:r>
              <a:rPr lang="en-GB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GB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079595-E0C0-4287-84E8-4F953CDA2CF1}"/>
              </a:ext>
            </a:extLst>
          </p:cNvPr>
          <p:cNvGrpSpPr/>
          <p:nvPr/>
        </p:nvGrpSpPr>
        <p:grpSpPr>
          <a:xfrm>
            <a:off x="6400800" y="1981200"/>
            <a:ext cx="2198038" cy="1295400"/>
            <a:chOff x="5867400" y="2971800"/>
            <a:chExt cx="2198038" cy="12954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EF5558-D9F1-4FE7-B45F-1FFD1EBA0385}"/>
                </a:ext>
              </a:extLst>
            </p:cNvPr>
            <p:cNvSpPr txBox="1"/>
            <p:nvPr/>
          </p:nvSpPr>
          <p:spPr>
            <a:xfrm>
              <a:off x="5867400" y="3048000"/>
              <a:ext cx="21980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Experiment: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dirty="0"/>
                <a:t>g9b: FROST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dirty="0"/>
                <a:t>g14: HD-ICE</a:t>
              </a:r>
            </a:p>
          </p:txBody>
        </p:sp>
        <p:sp>
          <p:nvSpPr>
            <p:cNvPr id="24" name="Rounded Rectangle 24">
              <a:extLst>
                <a:ext uri="{FF2B5EF4-FFF2-40B4-BE49-F238E27FC236}">
                  <a16:creationId xmlns:a16="http://schemas.microsoft.com/office/drawing/2014/main" id="{65B62C97-B683-4CCB-A169-5A2FCECBCC06}"/>
                </a:ext>
              </a:extLst>
            </p:cNvPr>
            <p:cNvSpPr/>
            <p:nvPr/>
          </p:nvSpPr>
          <p:spPr>
            <a:xfrm>
              <a:off x="5867400" y="2971800"/>
              <a:ext cx="2133600" cy="1295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014647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6A395-9593-4F91-9F1F-8BFCC9180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7" t="40052" r="10598" b="3823"/>
          <a:stretch/>
        </p:blipFill>
        <p:spPr>
          <a:xfrm>
            <a:off x="0" y="6532"/>
            <a:ext cx="9144000" cy="68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3724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C42850-71A5-4176-8FF5-89D9E079649A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724C22-BB0F-4E4E-9EA8-690B5CD45A29}"/>
              </a:ext>
            </a:extLst>
          </p:cNvPr>
          <p:cNvGrpSpPr/>
          <p:nvPr/>
        </p:nvGrpSpPr>
        <p:grpSpPr>
          <a:xfrm>
            <a:off x="304800" y="801306"/>
            <a:ext cx="6288909" cy="5294694"/>
            <a:chOff x="304800" y="801306"/>
            <a:chExt cx="6288909" cy="529469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A64003-B5A8-4469-BACF-50B3BD74C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109" t="39678" r="8334" b="4580"/>
            <a:stretch/>
          </p:blipFill>
          <p:spPr>
            <a:xfrm>
              <a:off x="304800" y="801306"/>
              <a:ext cx="6288909" cy="513473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EF7CEA-949A-4872-A9FA-A40EC4A31D83}"/>
                </a:ext>
              </a:extLst>
            </p:cNvPr>
            <p:cNvSpPr/>
            <p:nvPr/>
          </p:nvSpPr>
          <p:spPr>
            <a:xfrm>
              <a:off x="3352800" y="3315906"/>
              <a:ext cx="3200400" cy="2780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η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A44193A-46BF-4020-B39A-B12D7D508D79}"/>
              </a:ext>
            </a:extLst>
          </p:cNvPr>
          <p:cNvSpPr txBox="1"/>
          <p:nvPr/>
        </p:nvSpPr>
        <p:spPr>
          <a:xfrm>
            <a:off x="3186976" y="6538912"/>
            <a:ext cx="4966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I. </a:t>
            </a:r>
            <a:r>
              <a:rPr lang="en-US" sz="1200" dirty="0" err="1"/>
              <a:t>Senderovich</a:t>
            </a:r>
            <a:r>
              <a:rPr lang="en-US" sz="1200" dirty="0"/>
              <a:t>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755, 64-69 (2016)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96789-52E8-47E5-9EED-5B506D40805F}"/>
              </a:ext>
            </a:extLst>
          </p:cNvPr>
          <p:cNvSpPr txBox="1"/>
          <p:nvPr/>
        </p:nvSpPr>
        <p:spPr>
          <a:xfrm>
            <a:off x="3497512" y="3623608"/>
            <a:ext cx="5341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 to Julich-Bonn model (</a:t>
            </a:r>
            <a:r>
              <a:rPr lang="en-US" sz="2000" dirty="0">
                <a:solidFill>
                  <a:srgbClr val="FF0000"/>
                </a:solidFill>
              </a:rPr>
              <a:t>red</a:t>
            </a:r>
            <a:r>
              <a:rPr lang="en-US" sz="2000" dirty="0"/>
              <a:t> lines) does not indicate the need for a narrow resonance ~1.7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Structure near ~1.7 GeV appears to be interference of </a:t>
            </a:r>
            <a:r>
              <a:rPr lang="en-US" sz="2000" i="1" dirty="0"/>
              <a:t>E</a:t>
            </a:r>
            <a:r>
              <a:rPr lang="en-US" sz="2000" baseline="-25000" dirty="0"/>
              <a:t>0</a:t>
            </a:r>
            <a:r>
              <a:rPr lang="en-US" sz="2000" baseline="30000" dirty="0"/>
              <a:t>+</a:t>
            </a:r>
            <a:r>
              <a:rPr lang="en-US" sz="2000" dirty="0"/>
              <a:t> and </a:t>
            </a:r>
            <a:r>
              <a:rPr lang="en-US" sz="2000" i="1" dirty="0"/>
              <a:t>M</a:t>
            </a:r>
            <a:r>
              <a:rPr lang="en-US" sz="2000" baseline="-25000" dirty="0"/>
              <a:t>2</a:t>
            </a:r>
            <a:r>
              <a:rPr lang="en-US" sz="2000" baseline="30000" dirty="0"/>
              <a:t>+</a:t>
            </a:r>
            <a:r>
              <a:rPr lang="en-US" sz="2000" dirty="0"/>
              <a:t> multipoles   </a:t>
            </a:r>
            <a:endParaRPr lang="en-US" sz="2000" baseline="30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B92657-3283-4AB5-BC82-145C774CAAE4}"/>
              </a:ext>
            </a:extLst>
          </p:cNvPr>
          <p:cNvGrpSpPr/>
          <p:nvPr/>
        </p:nvGrpSpPr>
        <p:grpSpPr>
          <a:xfrm>
            <a:off x="6606533" y="1112808"/>
            <a:ext cx="2133600" cy="990600"/>
            <a:chOff x="6853962" y="152400"/>
            <a:chExt cx="2133600" cy="9906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45970A-CCAC-45C1-9F03-19EBE45D965C}"/>
                </a:ext>
              </a:extLst>
            </p:cNvPr>
            <p:cNvSpPr txBox="1"/>
            <p:nvPr/>
          </p:nvSpPr>
          <p:spPr>
            <a:xfrm>
              <a:off x="6952387" y="415498"/>
              <a:ext cx="1936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G9a: FROST</a:t>
              </a:r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79F20DBE-2382-4404-89D2-7811F05A16ED}"/>
                </a:ext>
              </a:extLst>
            </p:cNvPr>
            <p:cNvSpPr/>
            <p:nvPr/>
          </p:nvSpPr>
          <p:spPr>
            <a:xfrm>
              <a:off x="6853962" y="152400"/>
              <a:ext cx="2133600" cy="9906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5607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152399" y="76200"/>
            <a:ext cx="8839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for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</a:t>
            </a:r>
            <a:r>
              <a:rPr lang="en-GB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GB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A44193A-46BF-4020-B39A-B12D7D508D79}"/>
              </a:ext>
            </a:extLst>
          </p:cNvPr>
          <p:cNvSpPr txBox="1"/>
          <p:nvPr/>
        </p:nvSpPr>
        <p:spPr>
          <a:xfrm>
            <a:off x="2819400" y="6530111"/>
            <a:ext cx="4984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N. </a:t>
            </a:r>
            <a:r>
              <a:rPr lang="en-US" sz="1200" dirty="0" err="1"/>
              <a:t>Zachariou</a:t>
            </a:r>
            <a:r>
              <a:rPr lang="en-US" sz="1200" dirty="0"/>
              <a:t>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808, 135662 (2020)</a:t>
            </a:r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E056216C-7458-4EC0-BF23-CBDFD8100768}"/>
              </a:ext>
            </a:extLst>
          </p:cNvPr>
          <p:cNvSpPr/>
          <p:nvPr/>
        </p:nvSpPr>
        <p:spPr>
          <a:xfrm>
            <a:off x="6400800" y="620354"/>
            <a:ext cx="2133600" cy="609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0C42F-075F-47C1-8BCD-3C18B2C77ADF}"/>
              </a:ext>
            </a:extLst>
          </p:cNvPr>
          <p:cNvSpPr txBox="1"/>
          <p:nvPr/>
        </p:nvSpPr>
        <p:spPr>
          <a:xfrm>
            <a:off x="6455944" y="693527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G14: HD-ICE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72C5D-0C79-414F-B49F-BC290D64E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16" t="41740" r="22500" b="10017"/>
          <a:stretch/>
        </p:blipFill>
        <p:spPr>
          <a:xfrm>
            <a:off x="377156" y="704413"/>
            <a:ext cx="3657600" cy="4629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10184-1A91-48B6-9A88-9FB7577D244F}"/>
              </a:ext>
            </a:extLst>
          </p:cNvPr>
          <p:cNvSpPr txBox="1"/>
          <p:nvPr/>
        </p:nvSpPr>
        <p:spPr>
          <a:xfrm>
            <a:off x="3962400" y="2209800"/>
            <a:ext cx="5094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:    Bonn-</a:t>
            </a:r>
            <a:r>
              <a:rPr lang="en-US" dirty="0" err="1"/>
              <a:t>Gatchina</a:t>
            </a:r>
            <a:r>
              <a:rPr lang="en-US" dirty="0"/>
              <a:t> prior to fit</a:t>
            </a:r>
          </a:p>
          <a:p>
            <a:r>
              <a:rPr lang="en-US" b="1" dirty="0">
                <a:solidFill>
                  <a:srgbClr val="3333FF"/>
                </a:solidFill>
              </a:rPr>
              <a:t>Blue</a:t>
            </a:r>
            <a:r>
              <a:rPr lang="en-US" dirty="0"/>
              <a:t>:   Full fit including “missing” </a:t>
            </a:r>
            <a:r>
              <a:rPr lang="en-US" i="1" dirty="0"/>
              <a:t>D</a:t>
            </a:r>
            <a:r>
              <a:rPr lang="en-US" baseline="-25000" dirty="0"/>
              <a:t>13</a:t>
            </a:r>
          </a:p>
          <a:p>
            <a:r>
              <a:rPr lang="en-US" b="1" dirty="0"/>
              <a:t>Black</a:t>
            </a:r>
            <a:r>
              <a:rPr lang="en-US" dirty="0"/>
              <a:t>: Full fit without </a:t>
            </a:r>
            <a:r>
              <a:rPr lang="en-US" i="1" dirty="0"/>
              <a:t>D</a:t>
            </a:r>
            <a:r>
              <a:rPr lang="en-US" baseline="-25000" dirty="0"/>
              <a:t>13</a:t>
            </a:r>
            <a:r>
              <a:rPr lang="en-US" dirty="0"/>
              <a:t>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48CA205-6E04-4766-AC2B-81A72B613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4661" y="6231044"/>
            <a:ext cx="1289952" cy="4904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777C6-7606-413D-89C2-2F4703F20298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6418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ADCA2-5636-4DCB-96D6-7C4E16E9965F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2041525" y="6132513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endParaRPr lang="en-US" sz="1800">
              <a:latin typeface="Arial" pitchFamily="34" charset="0"/>
            </a:endParaRP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336550" y="-76200"/>
            <a:ext cx="8537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40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Self-analyzing reaction </a:t>
            </a:r>
            <a:r>
              <a:rPr lang="en-US" sz="40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sz="4000" b="1" i="1" baseline="3000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sz="40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Y</a:t>
            </a:r>
            <a:r>
              <a:rPr lang="en-US" sz="40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(hyperon)</a:t>
            </a:r>
            <a:endParaRPr lang="el-GR" sz="4000" b="1" i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609600" y="685800"/>
            <a:ext cx="7924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/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/>
              <a:t> The weak decay </a:t>
            </a:r>
            <a:r>
              <a:rPr lang="en-US">
                <a:cs typeface="Times New Roman" pitchFamily="18" charset="0"/>
              </a:rPr>
              <a:t>of the hyperon allows the extraction of the hyperon polarization by looking at the decay distribution of the baryon in the hyperon center of mass system: </a:t>
            </a:r>
            <a:endParaRPr lang="el-GR">
              <a:cs typeface="Times New Roman" pitchFamily="18" charset="0"/>
            </a:endParaRP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/>
          </p:nvPr>
        </p:nvGraphicFramePr>
        <p:xfrm>
          <a:off x="2162175" y="2667000"/>
          <a:ext cx="396081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3" imgW="1612800" imgH="228600" progId="Equation.3">
                  <p:embed/>
                </p:oleObj>
              </mc:Choice>
              <mc:Fallback>
                <p:oleObj name="Equation" r:id="rId3" imgW="1612800" imgH="228600" progId="Equation.3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2667000"/>
                        <a:ext cx="3960813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04800" y="3352800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where </a:t>
            </a:r>
            <a:r>
              <a:rPr lang="en-US" i="1" dirty="0"/>
              <a:t>I</a:t>
            </a:r>
            <a:r>
              <a:rPr lang="en-US" dirty="0"/>
              <a:t> is the decay distribution of the </a:t>
            </a:r>
            <a:r>
              <a:rPr lang="en-US" dirty="0">
                <a:cs typeface="Times New Roman" pitchFamily="18" charset="0"/>
              </a:rPr>
              <a:t>baryon</a:t>
            </a:r>
            <a:r>
              <a:rPr lang="en-US" dirty="0"/>
              <a:t>, </a:t>
            </a:r>
            <a:r>
              <a:rPr lang="el-GR" i="1" dirty="0">
                <a:cs typeface="Times New Roman" pitchFamily="18" charset="0"/>
              </a:rPr>
              <a:t>α</a:t>
            </a:r>
            <a:r>
              <a:rPr lang="en-US" dirty="0">
                <a:cs typeface="Times New Roman" pitchFamily="18" charset="0"/>
              </a:rPr>
              <a:t> is the weak decay asymmetry (</a:t>
            </a:r>
            <a:r>
              <a:rPr lang="el-GR" i="1" dirty="0">
                <a:cs typeface="Times New Roman" pitchFamily="18" charset="0"/>
              </a:rPr>
              <a:t>α</a:t>
            </a:r>
            <a:r>
              <a:rPr lang="el-GR" i="1" baseline="-25000" dirty="0">
                <a:cs typeface="Times New Roman" pitchFamily="18" charset="0"/>
              </a:rPr>
              <a:t>Λ</a:t>
            </a:r>
            <a:r>
              <a:rPr lang="en-US" dirty="0">
                <a:cs typeface="Times New Roman" pitchFamily="18" charset="0"/>
              </a:rPr>
              <a:t>= 0.642 and </a:t>
            </a:r>
            <a:r>
              <a:rPr lang="el-GR" i="1" dirty="0">
                <a:cs typeface="Times New Roman" pitchFamily="18" charset="0"/>
              </a:rPr>
              <a:t>α</a:t>
            </a:r>
            <a:r>
              <a:rPr lang="el-GR" i="1" baseline="-25000" dirty="0">
                <a:cs typeface="Times New Roman" pitchFamily="18" charset="0"/>
              </a:rPr>
              <a:t>Σ</a:t>
            </a:r>
            <a:r>
              <a:rPr lang="en-US" i="1" baseline="-25000" dirty="0">
                <a:cs typeface="Times New Roman" pitchFamily="18" charset="0"/>
              </a:rPr>
              <a:t>0</a:t>
            </a:r>
            <a:r>
              <a:rPr lang="en-US" dirty="0">
                <a:cs typeface="Times New Roman" pitchFamily="18" charset="0"/>
              </a:rPr>
              <a:t> = -⅓ </a:t>
            </a:r>
            <a:r>
              <a:rPr lang="el-GR" i="1" dirty="0">
                <a:cs typeface="Times New Roman" pitchFamily="18" charset="0"/>
              </a:rPr>
              <a:t>α</a:t>
            </a:r>
            <a:r>
              <a:rPr lang="el-GR" i="1" baseline="-25000" dirty="0">
                <a:cs typeface="Times New Roman" pitchFamily="18" charset="0"/>
              </a:rPr>
              <a:t>Λ</a:t>
            </a:r>
            <a:r>
              <a:rPr lang="en-US" dirty="0">
                <a:cs typeface="Times New Roman" pitchFamily="18" charset="0"/>
              </a:rPr>
              <a:t>), and </a:t>
            </a:r>
            <a:r>
              <a:rPr lang="en-US" i="1" dirty="0">
                <a:cs typeface="Times New Roman" pitchFamily="18" charset="0"/>
              </a:rPr>
              <a:t>P</a:t>
            </a:r>
            <a:r>
              <a:rPr lang="en-US" i="1" baseline="-25000" dirty="0">
                <a:cs typeface="Times New Roman" pitchFamily="18" charset="0"/>
              </a:rPr>
              <a:t>Y</a:t>
            </a:r>
            <a:r>
              <a:rPr lang="en-US" dirty="0">
                <a:cs typeface="Times New Roman" pitchFamily="18" charset="0"/>
              </a:rPr>
              <a:t> is the hyperon polarization.</a:t>
            </a:r>
            <a:endParaRPr lang="el-GR" dirty="0">
              <a:cs typeface="Times New Roman" pitchFamily="18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746125" y="4537075"/>
            <a:ext cx="8016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We can obtain recoil polarization information without a recoil </a:t>
            </a:r>
            <a:r>
              <a:rPr lang="en-US" dirty="0" err="1"/>
              <a:t>polarimeter</a:t>
            </a:r>
            <a:r>
              <a:rPr lang="en-US" dirty="0"/>
              <a:t> and the reaction is said to be </a:t>
            </a:r>
            <a:r>
              <a:rPr lang="en-US" b="1" dirty="0">
                <a:solidFill>
                  <a:srgbClr val="A50021"/>
                </a:solidFill>
              </a:rPr>
              <a:t>“self-analyzing”</a:t>
            </a:r>
          </a:p>
        </p:txBody>
      </p:sp>
    </p:spTree>
    <p:extLst>
      <p:ext uri="{BB962C8B-B14F-4D97-AF65-F5344CB8AC3E}">
        <p14:creationId xmlns:p14="http://schemas.microsoft.com/office/powerpoint/2010/main" val="2693813157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0E855E9-89E5-40FF-8BA5-51F889F4D72B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587375"/>
            <a:ext cx="8001000" cy="1470025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Observables: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T, O</a:t>
            </a:r>
            <a:r>
              <a:rPr lang="en-US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O</a:t>
            </a:r>
            <a:r>
              <a:rPr lang="en-US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1828800" y="5562600"/>
            <a:ext cx="457200" cy="381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4800" y="57531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3886200" y="4343400"/>
            <a:ext cx="16002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3886200" y="5562600"/>
            <a:ext cx="1600200" cy="381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8374" y="2240340"/>
            <a:ext cx="3579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g8b → proton reactions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g13 → neutron reactions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240340"/>
            <a:ext cx="47756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Recoil polarization self analyzed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target polarization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6460" y="990600"/>
            <a:ext cx="746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L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20" name="Rounded Rectangle 19"/>
          <p:cNvSpPr/>
          <p:nvPr/>
        </p:nvSpPr>
        <p:spPr>
          <a:xfrm>
            <a:off x="4878374" y="2240340"/>
            <a:ext cx="3579826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5084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2D3D1ED-CC65-42D1-94E3-46D453E4C836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41411-A261-4687-A06D-EFF1502E7F1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205538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 ,T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Λ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47740" y="457200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G8b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7906162" y="434975"/>
            <a:ext cx="996298" cy="501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3FB0D-46CE-459E-968A-DA5BCD2A9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16" t="56193" r="11988" b="10774"/>
          <a:stretch/>
        </p:blipFill>
        <p:spPr>
          <a:xfrm>
            <a:off x="196806" y="918865"/>
            <a:ext cx="5617196" cy="2926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5FC919-8853-4390-BFAA-49A6E9C82B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38" t="45871" r="11989" b="22636"/>
          <a:stretch/>
        </p:blipFill>
        <p:spPr>
          <a:xfrm>
            <a:off x="179389" y="3844858"/>
            <a:ext cx="5656039" cy="2789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FA800-A001-4BFD-95A0-7BE113E9DF23}"/>
              </a:ext>
            </a:extLst>
          </p:cNvPr>
          <p:cNvSpPr txBox="1"/>
          <p:nvPr/>
        </p:nvSpPr>
        <p:spPr>
          <a:xfrm>
            <a:off x="5946475" y="1275405"/>
            <a:ext cx="2850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Blue lines represent fits to Bonn-</a:t>
            </a:r>
            <a:r>
              <a:rPr lang="en-US" dirty="0" err="1"/>
              <a:t>Gatchina</a:t>
            </a:r>
            <a:r>
              <a:rPr lang="en-US" dirty="0"/>
              <a:t>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lines represent various predictions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9FB06-E461-4E60-AD29-AF8B94E96E2E}"/>
              </a:ext>
            </a:extLst>
          </p:cNvPr>
          <p:cNvSpPr txBox="1"/>
          <p:nvPr/>
        </p:nvSpPr>
        <p:spPr>
          <a:xfrm>
            <a:off x="2603409" y="6543990"/>
            <a:ext cx="494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C.A. Paterson,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93, 065201 (2016)</a:t>
            </a:r>
          </a:p>
        </p:txBody>
      </p:sp>
    </p:spTree>
    <p:extLst>
      <p:ext uri="{BB962C8B-B14F-4D97-AF65-F5344CB8AC3E}">
        <p14:creationId xmlns:p14="http://schemas.microsoft.com/office/powerpoint/2010/main" val="2381301817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CE3870-7925-448A-A679-392685274C5A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41411-A261-4687-A06D-EFF1502E7F1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205538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x </a:t>
            </a:r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O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 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Λ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47740" y="457200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G8b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7906162" y="434975"/>
            <a:ext cx="996298" cy="501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FA800-A001-4BFD-95A0-7BE113E9DF23}"/>
              </a:ext>
            </a:extLst>
          </p:cNvPr>
          <p:cNvSpPr txBox="1"/>
          <p:nvPr/>
        </p:nvSpPr>
        <p:spPr>
          <a:xfrm>
            <a:off x="5946475" y="1275405"/>
            <a:ext cx="2850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Blue lines represent fits to Bonn-</a:t>
            </a:r>
            <a:r>
              <a:rPr lang="en-US" dirty="0" err="1"/>
              <a:t>Gatchina</a:t>
            </a:r>
            <a:r>
              <a:rPr lang="en-US" dirty="0"/>
              <a:t>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lines represent various predictions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4139E-A4B9-418F-9ADD-AAFEFD5A5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62" t="57913" r="11988" b="10435"/>
          <a:stretch/>
        </p:blipFill>
        <p:spPr>
          <a:xfrm>
            <a:off x="241540" y="914511"/>
            <a:ext cx="5628949" cy="2803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E5D52-B647-4C91-8455-C52D0D153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62" t="43806" r="11988" b="24149"/>
          <a:stretch/>
        </p:blipFill>
        <p:spPr>
          <a:xfrm>
            <a:off x="192452" y="3737944"/>
            <a:ext cx="5628949" cy="283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21F5BC-292D-4989-809C-2E84E3215EFC}"/>
              </a:ext>
            </a:extLst>
          </p:cNvPr>
          <p:cNvSpPr txBox="1"/>
          <p:nvPr/>
        </p:nvSpPr>
        <p:spPr>
          <a:xfrm>
            <a:off x="2603409" y="6543990"/>
            <a:ext cx="494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C.A. Paterson,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93, 065201 (2016)</a:t>
            </a:r>
          </a:p>
        </p:txBody>
      </p:sp>
    </p:spTree>
    <p:extLst>
      <p:ext uri="{BB962C8B-B14F-4D97-AF65-F5344CB8AC3E}">
        <p14:creationId xmlns:p14="http://schemas.microsoft.com/office/powerpoint/2010/main" val="273693896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6D7C49-4520-4A1A-95CC-270340B36F8D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41411-A261-4687-A06D-EFF1502E7F1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205538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 ,T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47740" y="457200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G8b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7906162" y="434975"/>
            <a:ext cx="996298" cy="501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FA800-A001-4BFD-95A0-7BE113E9DF23}"/>
              </a:ext>
            </a:extLst>
          </p:cNvPr>
          <p:cNvSpPr txBox="1"/>
          <p:nvPr/>
        </p:nvSpPr>
        <p:spPr>
          <a:xfrm>
            <a:off x="5946475" y="1275405"/>
            <a:ext cx="2850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Blue lines represent fits to Bonn-</a:t>
            </a:r>
            <a:r>
              <a:rPr lang="en-US" dirty="0" err="1"/>
              <a:t>Gatchina</a:t>
            </a:r>
            <a:r>
              <a:rPr lang="en-US" dirty="0"/>
              <a:t>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lines represent various predictions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14483-80F4-4B70-B354-DCE6368E4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1" t="56193" r="11988" b="10774"/>
          <a:stretch/>
        </p:blipFill>
        <p:spPr>
          <a:xfrm>
            <a:off x="241540" y="838200"/>
            <a:ext cx="5616009" cy="2926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28BBC-607B-463E-B9A3-25C1AA84BD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15" t="43805" r="11988" b="23162"/>
          <a:stretch/>
        </p:blipFill>
        <p:spPr>
          <a:xfrm>
            <a:off x="212046" y="3727033"/>
            <a:ext cx="5617407" cy="29261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F8CC82-2DCB-4273-9236-EAB080ACC3D2}"/>
              </a:ext>
            </a:extLst>
          </p:cNvPr>
          <p:cNvSpPr txBox="1"/>
          <p:nvPr/>
        </p:nvSpPr>
        <p:spPr>
          <a:xfrm>
            <a:off x="2603409" y="6543990"/>
            <a:ext cx="494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C.A. Paterson,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93, 065201 (2016)</a:t>
            </a:r>
          </a:p>
        </p:txBody>
      </p:sp>
    </p:spTree>
    <p:extLst>
      <p:ext uri="{BB962C8B-B14F-4D97-AF65-F5344CB8AC3E}">
        <p14:creationId xmlns:p14="http://schemas.microsoft.com/office/powerpoint/2010/main" val="11864579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0313D-E79B-4CF0-B6EF-3AB80F452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84" t="47923" r="15460" b="11725"/>
          <a:stretch/>
        </p:blipFill>
        <p:spPr>
          <a:xfrm>
            <a:off x="679579" y="697767"/>
            <a:ext cx="4425821" cy="4986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DDA64-6E30-493E-BA05-77CB1B5C8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05" t="50000" r="16869" b="10772"/>
          <a:stretch/>
        </p:blipFill>
        <p:spPr>
          <a:xfrm>
            <a:off x="5231860" y="576386"/>
            <a:ext cx="3633280" cy="48648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B24AC-C9B6-49B2-A5B7-C67880FBBA56}"/>
              </a:ext>
            </a:extLst>
          </p:cNvPr>
          <p:cNvSpPr/>
          <p:nvPr/>
        </p:nvSpPr>
        <p:spPr>
          <a:xfrm>
            <a:off x="223263" y="5920264"/>
            <a:ext cx="1148337" cy="801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2400" y="1250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 status for </a:t>
            </a:r>
            <a:r>
              <a:rPr lang="en-US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Δ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5638800"/>
            <a:ext cx="1465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0021"/>
                </a:solidFill>
              </a:rPr>
              <a:t>27 </a:t>
            </a:r>
            <a:r>
              <a:rPr lang="en-US" sz="1400" i="1" dirty="0">
                <a:solidFill>
                  <a:srgbClr val="A50021"/>
                </a:solidFill>
              </a:rPr>
              <a:t>N</a:t>
            </a:r>
            <a:r>
              <a:rPr lang="en-US" sz="1400" i="1" baseline="30000" dirty="0">
                <a:solidFill>
                  <a:srgbClr val="A50021"/>
                </a:solidFill>
              </a:rPr>
              <a:t>*</a:t>
            </a:r>
            <a:r>
              <a:rPr lang="en-US" sz="1400" dirty="0">
                <a:solidFill>
                  <a:srgbClr val="A50021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13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7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6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  1 with 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42820" y="5441219"/>
            <a:ext cx="13756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0021"/>
                </a:solidFill>
              </a:rPr>
              <a:t>22 </a:t>
            </a:r>
            <a:r>
              <a:rPr lang="en-US" sz="1400" i="1" dirty="0">
                <a:solidFill>
                  <a:srgbClr val="A50021"/>
                </a:solidFill>
              </a:rPr>
              <a:t>Δ</a:t>
            </a:r>
            <a:r>
              <a:rPr lang="en-US" sz="1400" i="1" baseline="30000" dirty="0">
                <a:solidFill>
                  <a:srgbClr val="A50021"/>
                </a:solidFill>
              </a:rPr>
              <a:t>*</a:t>
            </a:r>
            <a:r>
              <a:rPr lang="en-US" sz="1400" dirty="0">
                <a:solidFill>
                  <a:srgbClr val="A50021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8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4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6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A50021"/>
                </a:solidFill>
              </a:rPr>
              <a:t>4 with 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18B0C8-C722-405D-9E20-7E0A9D5B1C56}"/>
              </a:ext>
            </a:extLst>
          </p:cNvPr>
          <p:cNvSpPr txBox="1"/>
          <p:nvPr/>
        </p:nvSpPr>
        <p:spPr>
          <a:xfrm>
            <a:off x="111308" y="1183962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A50021"/>
                </a:solidFill>
              </a:rPr>
              <a:t>Nucleon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B8D8DE-35A6-4E51-BE37-A88F35EB6098}"/>
              </a:ext>
            </a:extLst>
          </p:cNvPr>
          <p:cNvCxnSpPr>
            <a:cxnSpLocks/>
          </p:cNvCxnSpPr>
          <p:nvPr/>
        </p:nvCxnSpPr>
        <p:spPr>
          <a:xfrm>
            <a:off x="685800" y="1314767"/>
            <a:ext cx="228600" cy="0"/>
          </a:xfrm>
          <a:prstGeom prst="straightConnector1">
            <a:avLst/>
          </a:prstGeom>
          <a:ln w="1905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A485A6-FD79-4E1E-B663-663F64A83686}"/>
              </a:ext>
            </a:extLst>
          </p:cNvPr>
          <p:cNvSpPr txBox="1"/>
          <p:nvPr/>
        </p:nvSpPr>
        <p:spPr>
          <a:xfrm>
            <a:off x="2573134" y="5638800"/>
            <a:ext cx="14654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26 </a:t>
            </a:r>
            <a:r>
              <a:rPr lang="en-US" sz="1400" i="1" dirty="0">
                <a:solidFill>
                  <a:srgbClr val="00B050"/>
                </a:solidFill>
              </a:rPr>
              <a:t>N</a:t>
            </a:r>
            <a:r>
              <a:rPr lang="en-US" sz="1400" i="1" baseline="30000" dirty="0">
                <a:solidFill>
                  <a:srgbClr val="00B050"/>
                </a:solidFill>
              </a:rPr>
              <a:t>*</a:t>
            </a:r>
            <a:r>
              <a:rPr lang="en-US" sz="1400" dirty="0">
                <a:solidFill>
                  <a:srgbClr val="00B050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10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  5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  8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  3 with 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FDEF8-2AE5-4ABA-955B-F7FB474A3C26}"/>
              </a:ext>
            </a:extLst>
          </p:cNvPr>
          <p:cNvSpPr txBox="1"/>
          <p:nvPr/>
        </p:nvSpPr>
        <p:spPr>
          <a:xfrm rot="16200000">
            <a:off x="2043401" y="603890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In 2013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94212-5D7E-4145-BECD-4277343D3A7E}"/>
              </a:ext>
            </a:extLst>
          </p:cNvPr>
          <p:cNvSpPr txBox="1"/>
          <p:nvPr/>
        </p:nvSpPr>
        <p:spPr>
          <a:xfrm>
            <a:off x="7311102" y="5459849"/>
            <a:ext cx="13756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22 </a:t>
            </a:r>
            <a:r>
              <a:rPr lang="en-US" sz="1400" i="1" dirty="0">
                <a:solidFill>
                  <a:srgbClr val="00B050"/>
                </a:solidFill>
              </a:rPr>
              <a:t>Δ</a:t>
            </a:r>
            <a:r>
              <a:rPr lang="en-US" sz="1400" i="1" baseline="30000" dirty="0">
                <a:solidFill>
                  <a:srgbClr val="00B050"/>
                </a:solidFill>
              </a:rPr>
              <a:t>*</a:t>
            </a:r>
            <a:r>
              <a:rPr lang="en-US" sz="1400" dirty="0">
                <a:solidFill>
                  <a:srgbClr val="00B050"/>
                </a:solidFill>
              </a:rPr>
              <a:t> states: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7 with ****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3 with ***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7 with **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</a:rPr>
              <a:t>5 with 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FFA8E4-5CEE-4A5C-9A0D-B6DC2937EA43}"/>
              </a:ext>
            </a:extLst>
          </p:cNvPr>
          <p:cNvSpPr txBox="1"/>
          <p:nvPr/>
        </p:nvSpPr>
        <p:spPr>
          <a:xfrm rot="16200000">
            <a:off x="6745710" y="583895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In 2013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EA8267-345D-436B-93E2-1354ED319709}"/>
              </a:ext>
            </a:extLst>
          </p:cNvPr>
          <p:cNvSpPr txBox="1"/>
          <p:nvPr/>
        </p:nvSpPr>
        <p:spPr>
          <a:xfrm>
            <a:off x="3679216" y="6439019"/>
            <a:ext cx="3198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>
                <a:solidFill>
                  <a:srgbClr val="3333FF"/>
                </a:solidFill>
              </a:rPr>
              <a:t>Are there missing states?</a:t>
            </a:r>
          </a:p>
        </p:txBody>
      </p:sp>
    </p:spTree>
    <p:extLst>
      <p:ext uri="{BB962C8B-B14F-4D97-AF65-F5344CB8AC3E}">
        <p14:creationId xmlns:p14="http://schemas.microsoft.com/office/powerpoint/2010/main" val="4245822888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41411-A261-4687-A06D-EFF1502E7F1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205538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x </a:t>
            </a:r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O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 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47740" y="457200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G8b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7906162" y="434975"/>
            <a:ext cx="996298" cy="501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FA800-A001-4BFD-95A0-7BE113E9DF23}"/>
              </a:ext>
            </a:extLst>
          </p:cNvPr>
          <p:cNvSpPr txBox="1"/>
          <p:nvPr/>
        </p:nvSpPr>
        <p:spPr>
          <a:xfrm>
            <a:off x="5946475" y="1275405"/>
            <a:ext cx="28501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Blue lines represent fits to Bonn-</a:t>
            </a:r>
            <a:r>
              <a:rPr lang="en-US" dirty="0" err="1"/>
              <a:t>Gatchina</a:t>
            </a:r>
            <a:r>
              <a:rPr lang="en-US" dirty="0"/>
              <a:t>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lines represent various predictions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8CC061-B3B9-4543-A587-639B234B3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33" t="54128" r="11988" b="13184"/>
          <a:stretch/>
        </p:blipFill>
        <p:spPr>
          <a:xfrm>
            <a:off x="228600" y="976668"/>
            <a:ext cx="5613401" cy="289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9325B5-333C-4D26-B0D6-723053849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33" t="45871" r="11988" b="21965"/>
          <a:stretch/>
        </p:blipFill>
        <p:spPr>
          <a:xfrm>
            <a:off x="216400" y="3872268"/>
            <a:ext cx="5613401" cy="2849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151B1E-EB02-4D90-85D1-D01C54D54779}"/>
              </a:ext>
            </a:extLst>
          </p:cNvPr>
          <p:cNvSpPr txBox="1"/>
          <p:nvPr/>
        </p:nvSpPr>
        <p:spPr>
          <a:xfrm>
            <a:off x="2603409" y="6543990"/>
            <a:ext cx="494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C.A. Paterson,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93, 065201 (2016)</a:t>
            </a:r>
          </a:p>
        </p:txBody>
      </p:sp>
    </p:spTree>
    <p:extLst>
      <p:ext uri="{BB962C8B-B14F-4D97-AF65-F5344CB8AC3E}">
        <p14:creationId xmlns:p14="http://schemas.microsoft.com/office/powerpoint/2010/main" val="232055067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0699AAC-AE1D-4152-AAC8-A8925A145C91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41411-A261-4687-A06D-EFF1502E7F1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205538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x </a:t>
            </a:r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O</a:t>
            </a:r>
            <a:r>
              <a:rPr lang="en-GB" sz="3600" b="1" i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 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047740" y="457200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G8b</a:t>
            </a:r>
            <a:endParaRPr lang="en-US" dirty="0"/>
          </a:p>
        </p:txBody>
      </p:sp>
      <p:sp>
        <p:nvSpPr>
          <p:cNvPr id="51" name="Rounded Rectangle 50"/>
          <p:cNvSpPr/>
          <p:nvPr/>
        </p:nvSpPr>
        <p:spPr>
          <a:xfrm>
            <a:off x="7906162" y="434975"/>
            <a:ext cx="996298" cy="501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FA800-A001-4BFD-95A0-7BE113E9DF23}"/>
              </a:ext>
            </a:extLst>
          </p:cNvPr>
          <p:cNvSpPr txBox="1"/>
          <p:nvPr/>
        </p:nvSpPr>
        <p:spPr>
          <a:xfrm>
            <a:off x="5946475" y="1275405"/>
            <a:ext cx="2850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Indicates some evidence for additional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en-US" dirty="0">
                <a:solidFill>
                  <a:srgbClr val="FF0000"/>
                </a:solidFill>
              </a:rPr>
              <a:t>(3/2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) and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en-US" dirty="0">
                <a:solidFill>
                  <a:srgbClr val="FF0000"/>
                </a:solidFill>
              </a:rPr>
              <a:t>(5/2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) resonances of undetermined mass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8CC061-B3B9-4543-A587-639B234B3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33" t="54128" r="11988" b="13184"/>
          <a:stretch/>
        </p:blipFill>
        <p:spPr>
          <a:xfrm>
            <a:off x="228600" y="976668"/>
            <a:ext cx="5613401" cy="289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9325B5-333C-4D26-B0D6-723053849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33" t="45871" r="11988" b="21965"/>
          <a:stretch/>
        </p:blipFill>
        <p:spPr>
          <a:xfrm>
            <a:off x="216400" y="3872268"/>
            <a:ext cx="5613401" cy="2849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EC5461-5667-42AE-92B5-29FC148FA181}"/>
              </a:ext>
            </a:extLst>
          </p:cNvPr>
          <p:cNvSpPr txBox="1"/>
          <p:nvPr/>
        </p:nvSpPr>
        <p:spPr>
          <a:xfrm>
            <a:off x="2603409" y="6543990"/>
            <a:ext cx="494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C.A. Paterson,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93, 065201 (2016)</a:t>
            </a:r>
          </a:p>
        </p:txBody>
      </p:sp>
    </p:spTree>
    <p:extLst>
      <p:ext uri="{BB962C8B-B14F-4D97-AF65-F5344CB8AC3E}">
        <p14:creationId xmlns:p14="http://schemas.microsoft.com/office/powerpoint/2010/main" val="141386236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1592759"/>
            <a:ext cx="79835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Ξ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photoproduction</a:t>
            </a:r>
            <a:endParaRPr lang="el-GR" sz="44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7571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12593C-A515-477C-AD42-D36C7EAFA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67" t="50000" r="25000" b="14903"/>
          <a:stretch/>
        </p:blipFill>
        <p:spPr>
          <a:xfrm>
            <a:off x="175035" y="990600"/>
            <a:ext cx="6051172" cy="4114800"/>
          </a:xfrm>
          <a:prstGeom prst="rect">
            <a:avLst/>
          </a:prstGeom>
        </p:spPr>
      </p:pic>
      <p:sp>
        <p:nvSpPr>
          <p:cNvPr id="7" name="Text Box 17">
            <a:extLst>
              <a:ext uri="{FF2B5EF4-FFF2-40B4-BE49-F238E27FC236}">
                <a16:creationId xmlns:a16="http://schemas.microsoft.com/office/drawing/2014/main" id="{EFA0135B-234C-4298-89F4-2BF3F4F2F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σ</a:t>
            </a:r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Ξ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AD803-84C1-4593-871D-607DE4219FE1}"/>
              </a:ext>
            </a:extLst>
          </p:cNvPr>
          <p:cNvSpPr txBox="1"/>
          <p:nvPr/>
        </p:nvSpPr>
        <p:spPr>
          <a:xfrm>
            <a:off x="5867400" y="1371600"/>
            <a:ext cx="30972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data from CLAS (G11, and G12)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 total cross sections or photoproduction of these states above </a:t>
            </a:r>
            <a:r>
              <a:rPr lang="en-US" i="1" dirty="0"/>
              <a:t>W</a:t>
            </a:r>
            <a:r>
              <a:rPr lang="en-US" dirty="0"/>
              <a:t>=2.8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281BD-F710-43E5-993F-BC7FBB246DB8}"/>
              </a:ext>
            </a:extLst>
          </p:cNvPr>
          <p:cNvSpPr txBox="1"/>
          <p:nvPr/>
        </p:nvSpPr>
        <p:spPr>
          <a:xfrm>
            <a:off x="3124200" y="6495820"/>
            <a:ext cx="491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J.T. Goetz,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C 98, 062201(R) (2018)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B543C4-9086-4867-BF97-01D2692CF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090957"/>
            <a:ext cx="1039813" cy="665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7E2A84-B278-475B-A660-57906C1DFDE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9952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D85235D-4716-46CB-9AEF-8BA70A7945FF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EB27929-9EF9-412A-A57C-EDAB749A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Line 14">
            <a:extLst>
              <a:ext uri="{FF2B5EF4-FFF2-40B4-BE49-F238E27FC236}">
                <a16:creationId xmlns:a16="http://schemas.microsoft.com/office/drawing/2014/main" id="{9221FEF8-914B-4C3D-9F08-0ECB78E3B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3">
            <a:extLst>
              <a:ext uri="{FF2B5EF4-FFF2-40B4-BE49-F238E27FC236}">
                <a16:creationId xmlns:a16="http://schemas.microsoft.com/office/drawing/2014/main" id="{68C3655A-84BF-4820-8179-D05A3F98B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A0CEBF61-D5FD-4554-BB3A-664A3B173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AutoShape 16">
            <a:extLst>
              <a:ext uri="{FF2B5EF4-FFF2-40B4-BE49-F238E27FC236}">
                <a16:creationId xmlns:a16="http://schemas.microsoft.com/office/drawing/2014/main" id="{559788E9-1D91-41F2-B472-2CE0DB137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6">
            <a:extLst>
              <a:ext uri="{FF2B5EF4-FFF2-40B4-BE49-F238E27FC236}">
                <a16:creationId xmlns:a16="http://schemas.microsoft.com/office/drawing/2014/main" id="{C16C687B-F314-4792-9B7C-B4DB777E4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343400"/>
            <a:ext cx="16002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BCE81380-D07F-432D-9E6A-E8CBC4E38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295900"/>
            <a:ext cx="399989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825B3CF8-7E19-4D78-98F4-00F6CB787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618" y="5887992"/>
            <a:ext cx="399989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6">
            <a:extLst>
              <a:ext uri="{FF2B5EF4-FFF2-40B4-BE49-F238E27FC236}">
                <a16:creationId xmlns:a16="http://schemas.microsoft.com/office/drawing/2014/main" id="{8F210455-776C-4857-9225-29D85687F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888990"/>
            <a:ext cx="399989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0F152-AB45-46DF-BD99-49E878F2AFB2}"/>
              </a:ext>
            </a:extLst>
          </p:cNvPr>
          <p:cNvSpPr txBox="1"/>
          <p:nvPr/>
        </p:nvSpPr>
        <p:spPr>
          <a:xfrm>
            <a:off x="228600" y="2240340"/>
            <a:ext cx="49119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Recoil polarization self analyzed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target polarization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9FBF4-D5F3-450D-A631-633E56390AE6}"/>
              </a:ext>
            </a:extLst>
          </p:cNvPr>
          <p:cNvSpPr txBox="1"/>
          <p:nvPr/>
        </p:nvSpPr>
        <p:spPr>
          <a:xfrm>
            <a:off x="916460" y="990600"/>
            <a:ext cx="7468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Reaction: 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Ξ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endParaRPr lang="en-US" sz="32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AA3D52-490D-491D-AA62-F1EB438FF64F}"/>
              </a:ext>
            </a:extLst>
          </p:cNvPr>
          <p:cNvSpPr txBox="1">
            <a:spLocks/>
          </p:cNvSpPr>
          <p:nvPr/>
        </p:nvSpPr>
        <p:spPr bwMode="auto">
          <a:xfrm>
            <a:off x="533400" y="228600"/>
            <a:ext cx="7924800" cy="2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Observables: </a:t>
            </a:r>
            <a:r>
              <a:rPr lang="en-US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P, C</a:t>
            </a:r>
            <a:r>
              <a:rPr lang="en-US" b="1" i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 </a:t>
            </a:r>
            <a:r>
              <a:rPr lang="en-US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C</a:t>
            </a:r>
            <a:r>
              <a:rPr lang="en-US" b="1" i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/>
            </a:br>
            <a:r>
              <a:rPr lang="en-US"/>
              <a:t> 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B2CB20-A6CC-4786-BB18-D19902570B7A}"/>
              </a:ext>
            </a:extLst>
          </p:cNvPr>
          <p:cNvCxnSpPr/>
          <p:nvPr/>
        </p:nvCxnSpPr>
        <p:spPr>
          <a:xfrm>
            <a:off x="304800" y="60960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75350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7BAF06D-55BD-420F-BBFA-4813BA9A82F9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EFA0135B-234C-4298-89F4-2BF3F4F2F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9" y="0"/>
            <a:ext cx="8785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P, </a:t>
            </a:r>
            <a:r>
              <a:rPr lang="en-US" sz="3600" b="1" i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US" sz="3600" b="1" i="1" baseline="-25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x</a:t>
            </a:r>
            <a:r>
              <a:rPr lang="en-US" sz="3600" b="1" i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,C</a:t>
            </a:r>
            <a:r>
              <a:rPr lang="en-US" sz="3600" b="1" i="1" baseline="-25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z</a:t>
            </a:r>
            <a:r>
              <a:rPr lang="en-GB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for</a:t>
            </a:r>
            <a:r>
              <a:rPr lang="en-GB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γ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K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+ 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Ξ</a:t>
            </a:r>
            <a:r>
              <a:rPr lang="en-US" sz="32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AD803-84C1-4593-871D-607DE4219FE1}"/>
              </a:ext>
            </a:extLst>
          </p:cNvPr>
          <p:cNvSpPr txBox="1"/>
          <p:nvPr/>
        </p:nvSpPr>
        <p:spPr>
          <a:xfrm>
            <a:off x="4267200" y="11430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First-time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Coupling: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ps</a:t>
            </a:r>
            <a:r>
              <a:rPr lang="en-US" dirty="0"/>
              <a:t> = </a:t>
            </a:r>
            <a:r>
              <a:rPr lang="en-US" dirty="0" err="1"/>
              <a:t>pseudoscalar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pv</a:t>
            </a:r>
            <a:r>
              <a:rPr lang="en-US" dirty="0"/>
              <a:t> = pseudovector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Green dotted includes </a:t>
            </a:r>
            <a:r>
              <a:rPr lang="en-US" i="1" dirty="0">
                <a:cs typeface="Times New Roman" panose="02020603050405020304" pitchFamily="18" charset="0"/>
              </a:rPr>
              <a:t>Σ</a:t>
            </a:r>
            <a:r>
              <a:rPr lang="en-US" dirty="0">
                <a:cs typeface="Times New Roman" panose="02020603050405020304" pitchFamily="18" charset="0"/>
              </a:rPr>
              <a:t>(2030) contribution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281BD-F710-43E5-993F-BC7FBB246DB8}"/>
              </a:ext>
            </a:extLst>
          </p:cNvPr>
          <p:cNvSpPr txBox="1"/>
          <p:nvPr/>
        </p:nvSpPr>
        <p:spPr>
          <a:xfrm>
            <a:off x="2819400" y="6538912"/>
            <a:ext cx="469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 Bono,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Lett. B 783, 280-286 (2018)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F2C61-688D-4FDE-8041-B4E45907B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95" t="47937" r="8288" b="8709"/>
          <a:stretch/>
        </p:blipFill>
        <p:spPr>
          <a:xfrm>
            <a:off x="304800" y="990600"/>
            <a:ext cx="4038600" cy="5115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52DD1-B941-457A-BD14-E56A3C78B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67" t="47466" r="22500" b="29355"/>
          <a:stretch/>
        </p:blipFill>
        <p:spPr>
          <a:xfrm>
            <a:off x="4820196" y="3114649"/>
            <a:ext cx="2836969" cy="167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648CC-DD34-4112-ACB1-A1B4D6221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46" y="6248400"/>
            <a:ext cx="1500036" cy="5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432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A3AE68-E58A-498C-94C0-0E909F9D9081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EFA0135B-234C-4298-89F4-2BF3F4F2F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9" y="0"/>
            <a:ext cx="878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Λ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elastic scattering: p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Λ →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</a:t>
            </a:r>
            <a:r>
              <a:rPr lang="el-GR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Λ </a:t>
            </a:r>
            <a:r>
              <a:rPr lang="en-US" sz="32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GB" sz="32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281BD-F710-43E5-993F-BC7FBB246DB8}"/>
              </a:ext>
            </a:extLst>
          </p:cNvPr>
          <p:cNvSpPr txBox="1"/>
          <p:nvPr/>
        </p:nvSpPr>
        <p:spPr>
          <a:xfrm>
            <a:off x="3048000" y="6538912"/>
            <a:ext cx="4949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 Rowley, </a:t>
            </a:r>
            <a:r>
              <a:rPr lang="en-US" sz="1200" i="1" dirty="0"/>
              <a:t>et al.</a:t>
            </a:r>
            <a:r>
              <a:rPr lang="en-US" sz="1200" dirty="0"/>
              <a:t>, (CLAS Collaboration), Phys. Rev. Lett. 127, 272303 (2021)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BFE06-4B6E-4E0A-B5A3-9C38F24B5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23" t="42709" r="25834" b="29227"/>
          <a:stretch/>
        </p:blipFill>
        <p:spPr>
          <a:xfrm>
            <a:off x="216400" y="2895600"/>
            <a:ext cx="3739576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0BCCE9-8D8B-4A47-A445-BC42C0670C56}"/>
              </a:ext>
            </a:extLst>
          </p:cNvPr>
          <p:cNvSpPr txBox="1"/>
          <p:nvPr/>
        </p:nvSpPr>
        <p:spPr>
          <a:xfrm>
            <a:off x="4038600" y="3013501"/>
            <a:ext cx="488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Black</a:t>
            </a:r>
            <a:r>
              <a:rPr lang="en-US" dirty="0"/>
              <a:t> circles: previous world data (bubble chambers)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FF"/>
                </a:solidFill>
              </a:rPr>
              <a:t>Blue</a:t>
            </a:r>
            <a:r>
              <a:rPr lang="en-US" dirty="0">
                <a:solidFill>
                  <a:srgbClr val="3333FF"/>
                </a:solidFill>
              </a:rPr>
              <a:t> </a:t>
            </a:r>
            <a:r>
              <a:rPr lang="en-US" dirty="0"/>
              <a:t>squares: CLAS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Momentum range important to neutron star physics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31AE5E-E50A-43E3-8EA4-CB7FEE457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4" t="61257" r="25833" b="18264"/>
          <a:stretch/>
        </p:blipFill>
        <p:spPr>
          <a:xfrm>
            <a:off x="2677045" y="764615"/>
            <a:ext cx="3789910" cy="1978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CFEE28-ECB8-4C9D-BBAE-0AF894948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090957"/>
            <a:ext cx="1039813" cy="6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5409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FD994C5C-E397-49A6-9535-ED5CE86038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776680"/>
              </p:ext>
            </p:extLst>
          </p:nvPr>
        </p:nvGraphicFramePr>
        <p:xfrm>
          <a:off x="738395" y="838200"/>
          <a:ext cx="7667211" cy="469762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{8A107856-5554-42FB-B03E-39F5DBC370BA}</a:tableStyleId>
              </a:tblPr>
              <a:tblGrid>
                <a:gridCol w="62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0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4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15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24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11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76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942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942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94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911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9118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9118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118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405319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6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6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6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6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6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600" b="1" baseline="-25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593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Proton target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’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</a:t>
                      </a:r>
                      <a:r>
                        <a:rPr lang="el-GR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ω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373614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Λ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31FB57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1FB57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31FB57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1FB57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31FB57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593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“Neutron” target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+</a:t>
                      </a:r>
                      <a:r>
                        <a:rPr lang="en-US" sz="1400" b="1" i="0" baseline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Λ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593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i="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i="0" baseline="30000" dirty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0500AAE-C807-4EED-89BD-81FF5CE164D6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of meson photoproduction  </a:t>
            </a:r>
            <a:endParaRPr lang="en-US" b="1" dirty="0">
              <a:ln>
                <a:solidFill>
                  <a:srgbClr val="0000FF"/>
                </a:solidFill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7BD17-8240-4A08-9EFF-E6C1BAF57FD3}"/>
              </a:ext>
            </a:extLst>
          </p:cNvPr>
          <p:cNvSpPr txBox="1"/>
          <p:nvPr/>
        </p:nvSpPr>
        <p:spPr>
          <a:xfrm>
            <a:off x="4648200" y="5535821"/>
            <a:ext cx="2860294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published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r>
              <a:rPr lang="en-US" dirty="0">
                <a:solidFill>
                  <a:srgbClr val="4F6228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dirty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ea typeface="Zapf Dingbats"/>
                <a:cs typeface="Zapf Dingbats"/>
              </a:rPr>
              <a:t>- acquired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2598E-F43C-48FB-AEAF-A7BDD57C358E}"/>
              </a:ext>
            </a:extLst>
          </p:cNvPr>
          <p:cNvSpPr txBox="1"/>
          <p:nvPr/>
        </p:nvSpPr>
        <p:spPr>
          <a:xfrm>
            <a:off x="1143000" y="5607603"/>
            <a:ext cx="3801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shown in table: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800" i="1" dirty="0"/>
              <a:t>ππ</a:t>
            </a:r>
            <a:r>
              <a:rPr lang="en-US" sz="1800" dirty="0"/>
              <a:t> photoproduction observables 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800" i="1" dirty="0"/>
              <a:t>Ξ</a:t>
            </a:r>
            <a:r>
              <a:rPr lang="en-US" sz="1800" i="1" dirty="0"/>
              <a:t> </a:t>
            </a:r>
            <a:r>
              <a:rPr lang="en-US" sz="1800" dirty="0"/>
              <a:t>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 err="1"/>
              <a:t>pΛ</a:t>
            </a:r>
            <a:r>
              <a:rPr lang="en-US" sz="1800" dirty="0"/>
              <a:t> scattering</a:t>
            </a:r>
          </a:p>
        </p:txBody>
      </p:sp>
    </p:spTree>
    <p:extLst>
      <p:ext uri="{BB962C8B-B14F-4D97-AF65-F5344CB8AC3E}">
        <p14:creationId xmlns:p14="http://schemas.microsoft.com/office/powerpoint/2010/main" val="391515375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6D9CA-AF17-49D0-B8FC-9F43465A6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0" t="41743" r="6667" b="10773"/>
          <a:stretch/>
        </p:blipFill>
        <p:spPr>
          <a:xfrm>
            <a:off x="533400" y="762000"/>
            <a:ext cx="7772309" cy="525781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2D972984-B414-4A5F-99AB-6F8AF2DF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66" y="0"/>
            <a:ext cx="77235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000" dirty="0"/>
              <a:t>Changes to PDG from 1996 to 2018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3F444-0702-430C-9265-1773E24B59ED}"/>
              </a:ext>
            </a:extLst>
          </p:cNvPr>
          <p:cNvSpPr txBox="1"/>
          <p:nvPr/>
        </p:nvSpPr>
        <p:spPr>
          <a:xfrm>
            <a:off x="2825219" y="6550521"/>
            <a:ext cx="6318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D.G. Ireland, E. </a:t>
            </a:r>
            <a:r>
              <a:rPr lang="en-US" sz="1200" dirty="0" err="1"/>
              <a:t>Pasyuk</a:t>
            </a:r>
            <a:r>
              <a:rPr lang="en-US" sz="1200" dirty="0"/>
              <a:t>, I. </a:t>
            </a:r>
            <a:r>
              <a:rPr lang="en-US" sz="1200" dirty="0" err="1"/>
              <a:t>Strakovsky</a:t>
            </a:r>
            <a:r>
              <a:rPr lang="en-US" sz="1200" dirty="0"/>
              <a:t>, Progress in Particle and Nuclear Physics 111 103752 (2020)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6832E4-171B-4CB1-91F9-5B65795B3C3E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26285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6D9CA-AF17-49D0-B8FC-9F43465A6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0" t="41743" r="6667" b="10773"/>
          <a:stretch/>
        </p:blipFill>
        <p:spPr>
          <a:xfrm>
            <a:off x="533400" y="762000"/>
            <a:ext cx="7772309" cy="525781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2D972984-B414-4A5F-99AB-6F8AF2DF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66" y="0"/>
            <a:ext cx="77235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000" dirty="0"/>
              <a:t>Changes to PDG from 1996 to 2018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C22BC9-EABD-4754-BDA3-60FDC6B8513D}"/>
              </a:ext>
            </a:extLst>
          </p:cNvPr>
          <p:cNvSpPr/>
          <p:nvPr/>
        </p:nvSpPr>
        <p:spPr>
          <a:xfrm>
            <a:off x="3733800" y="4267200"/>
            <a:ext cx="1143000" cy="1066800"/>
          </a:xfrm>
          <a:prstGeom prst="ellipse">
            <a:avLst/>
          </a:prstGeom>
          <a:noFill/>
          <a:ln>
            <a:solidFill>
              <a:srgbClr val="FB3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90580-DE9E-4398-9740-D43D2AF6A631}"/>
              </a:ext>
            </a:extLst>
          </p:cNvPr>
          <p:cNvSpPr txBox="1"/>
          <p:nvPr/>
        </p:nvSpPr>
        <p:spPr>
          <a:xfrm>
            <a:off x="2362200" y="45836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20 </a:t>
            </a:r>
            <a:r>
              <a:rPr lang="en-US" sz="1800" b="1" i="1" dirty="0">
                <a:solidFill>
                  <a:srgbClr val="C00000"/>
                </a:solidFill>
              </a:rPr>
              <a:t>N</a:t>
            </a:r>
            <a:r>
              <a:rPr lang="en-US" sz="1800" b="1" dirty="0">
                <a:solidFill>
                  <a:srgbClr val="C00000"/>
                </a:solidFill>
              </a:rPr>
              <a:t>*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EAFA3-3CF1-41E4-85E0-A454A1D878A2}"/>
              </a:ext>
            </a:extLst>
          </p:cNvPr>
          <p:cNvSpPr txBox="1"/>
          <p:nvPr/>
        </p:nvSpPr>
        <p:spPr>
          <a:xfrm>
            <a:off x="2825219" y="6550521"/>
            <a:ext cx="6318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D.G. Ireland, E. </a:t>
            </a:r>
            <a:r>
              <a:rPr lang="en-US" sz="1200" dirty="0" err="1"/>
              <a:t>Pasyuk</a:t>
            </a:r>
            <a:r>
              <a:rPr lang="en-US" sz="1200" dirty="0"/>
              <a:t>, I. </a:t>
            </a:r>
            <a:r>
              <a:rPr lang="en-US" sz="1200" dirty="0" err="1"/>
              <a:t>Strakovsky</a:t>
            </a:r>
            <a:r>
              <a:rPr lang="en-US" sz="1200" dirty="0"/>
              <a:t>, Progress in Particle and Nuclear Physics 111 103752 (2020)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8CC864-EA9A-496F-A662-FAE2F39D4CF9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6738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545CB1-0970-4D2A-8522-A6236B70A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60" y="959897"/>
            <a:ext cx="4999395" cy="22804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1BF2A-9683-4FC8-AF41-14BD1835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51761-F992-430F-8210-1A021ED9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400" y="1124038"/>
            <a:ext cx="2239683" cy="2982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41819C-BAB5-4E1B-AE5C-60BF656D186C}"/>
              </a:ext>
            </a:extLst>
          </p:cNvPr>
          <p:cNvSpPr txBox="1"/>
          <p:nvPr/>
        </p:nvSpPr>
        <p:spPr>
          <a:xfrm>
            <a:off x="7022770" y="224849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5077D5-3245-4E9C-A2F7-AB9F243F6605}"/>
              </a:ext>
            </a:extLst>
          </p:cNvPr>
          <p:cNvCxnSpPr/>
          <p:nvPr/>
        </p:nvCxnSpPr>
        <p:spPr>
          <a:xfrm>
            <a:off x="6162975" y="2034734"/>
            <a:ext cx="168510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7B8AE8-E86F-4585-89A1-AA46C153F511}"/>
                  </a:ext>
                </a:extLst>
              </p:cNvPr>
              <p:cNvSpPr txBox="1"/>
              <p:nvPr/>
            </p:nvSpPr>
            <p:spPr>
              <a:xfrm>
                <a:off x="152400" y="3240355"/>
                <a:ext cx="47126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800" dirty="0">
                    <a:cs typeface="Times New Roman" panose="02020603050405020304" pitchFamily="18" charset="0"/>
                  </a:rPr>
                  <a:t>List of Cascade Baryons predicted by </a:t>
                </a:r>
                <a:r>
                  <a:rPr lang="en-US" sz="1800" dirty="0" err="1">
                    <a:cs typeface="Times New Roman" panose="02020603050405020304" pitchFamily="18" charset="0"/>
                  </a:rPr>
                  <a:t>Capstick</a:t>
                </a:r>
                <a:r>
                  <a:rPr lang="en-US" sz="1800" dirty="0">
                    <a:cs typeface="Times New Roman" panose="02020603050405020304" pitchFamily="18" charset="0"/>
                  </a:rPr>
                  <a:t> and </a:t>
                </a:r>
                <a:r>
                  <a:rPr lang="en-US" sz="1800" dirty="0" err="1">
                    <a:cs typeface="Times New Roman" panose="02020603050405020304" pitchFamily="18" charset="0"/>
                  </a:rPr>
                  <a:t>Isgur</a:t>
                </a:r>
                <a:r>
                  <a:rPr lang="en-US" sz="1800" dirty="0">
                    <a:cs typeface="Times New Roman" panose="02020603050405020304" pitchFamily="18" charset="0"/>
                  </a:rPr>
                  <a:t> with mass less than 2.4 GeV/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7B8AE8-E86F-4585-89A1-AA46C153F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240355"/>
                <a:ext cx="4712678" cy="646331"/>
              </a:xfrm>
              <a:prstGeom prst="rect">
                <a:avLst/>
              </a:prstGeom>
              <a:blipFill>
                <a:blip r:embed="rId4"/>
                <a:stretch>
                  <a:fillRect l="-776" t="-5660" r="-77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10B0302-14F8-4528-BD29-C460041A4829}"/>
              </a:ext>
            </a:extLst>
          </p:cNvPr>
          <p:cNvSpPr txBox="1"/>
          <p:nvPr/>
        </p:nvSpPr>
        <p:spPr>
          <a:xfrm>
            <a:off x="6330462" y="41983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FECED-2626-4C3A-8350-D384FB1B569D}"/>
              </a:ext>
            </a:extLst>
          </p:cNvPr>
          <p:cNvSpPr txBox="1"/>
          <p:nvPr/>
        </p:nvSpPr>
        <p:spPr>
          <a:xfrm>
            <a:off x="6478182" y="863596"/>
            <a:ext cx="83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cs typeface="Times New Roman" panose="02020603050405020304" pitchFamily="18" charset="0"/>
              </a:rPr>
              <a:t>PDG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6AB7FB4-D0F8-4EBB-AB50-A41DEB47A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50"/>
            <a:ext cx="8839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Resonance status for </a:t>
            </a:r>
            <a:r>
              <a:rPr lang="en-US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Ξ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</a:p>
        </p:txBody>
      </p: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A952DB73-0A9F-4F18-AABA-24A916D80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555575" y="4359421"/>
            <a:ext cx="3100745" cy="166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066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6D9CA-AF17-49D0-B8FC-9F43465A6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0" t="41743" r="6667" b="10773"/>
          <a:stretch/>
        </p:blipFill>
        <p:spPr>
          <a:xfrm>
            <a:off x="533400" y="762000"/>
            <a:ext cx="7772309" cy="525781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2D972984-B414-4A5F-99AB-6F8AF2DF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66" y="0"/>
            <a:ext cx="77235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000" dirty="0"/>
              <a:t>Changes to PDG from 1996 to 2018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C22BC9-EABD-4754-BDA3-60FDC6B8513D}"/>
              </a:ext>
            </a:extLst>
          </p:cNvPr>
          <p:cNvSpPr/>
          <p:nvPr/>
        </p:nvSpPr>
        <p:spPr>
          <a:xfrm>
            <a:off x="3733800" y="4267200"/>
            <a:ext cx="1143000" cy="1066800"/>
          </a:xfrm>
          <a:prstGeom prst="ellipse">
            <a:avLst/>
          </a:prstGeom>
          <a:noFill/>
          <a:ln>
            <a:solidFill>
              <a:srgbClr val="FB3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842BC-5DCE-4A49-8BF6-61EBCF3E1B51}"/>
              </a:ext>
            </a:extLst>
          </p:cNvPr>
          <p:cNvSpPr txBox="1"/>
          <p:nvPr/>
        </p:nvSpPr>
        <p:spPr>
          <a:xfrm>
            <a:off x="6324600" y="450163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27 </a:t>
            </a:r>
            <a:r>
              <a:rPr lang="en-US" sz="1800" b="1" i="1" dirty="0">
                <a:solidFill>
                  <a:srgbClr val="C00000"/>
                </a:solidFill>
              </a:rPr>
              <a:t>N</a:t>
            </a:r>
            <a:r>
              <a:rPr lang="en-US" sz="1800" b="1" dirty="0">
                <a:solidFill>
                  <a:srgbClr val="C00000"/>
                </a:solidFill>
              </a:rPr>
              <a:t>* states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235F97-54CC-48A0-987E-10256AD7A79C}"/>
              </a:ext>
            </a:extLst>
          </p:cNvPr>
          <p:cNvSpPr/>
          <p:nvPr/>
        </p:nvSpPr>
        <p:spPr>
          <a:xfrm>
            <a:off x="5029200" y="4267200"/>
            <a:ext cx="1143000" cy="1066800"/>
          </a:xfrm>
          <a:prstGeom prst="ellipse">
            <a:avLst/>
          </a:prstGeom>
          <a:noFill/>
          <a:ln>
            <a:solidFill>
              <a:srgbClr val="FB3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90580-DE9E-4398-9740-D43D2AF6A631}"/>
              </a:ext>
            </a:extLst>
          </p:cNvPr>
          <p:cNvSpPr txBox="1"/>
          <p:nvPr/>
        </p:nvSpPr>
        <p:spPr>
          <a:xfrm>
            <a:off x="2362200" y="45836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20 </a:t>
            </a:r>
            <a:r>
              <a:rPr lang="en-US" sz="1800" b="1" i="1" dirty="0">
                <a:solidFill>
                  <a:srgbClr val="C00000"/>
                </a:solidFill>
              </a:rPr>
              <a:t>N</a:t>
            </a:r>
            <a:r>
              <a:rPr lang="en-US" sz="1800" b="1" dirty="0">
                <a:solidFill>
                  <a:srgbClr val="C00000"/>
                </a:solidFill>
              </a:rPr>
              <a:t>*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D2DDE-013B-4B7E-9CDC-C1BC22E8CC81}"/>
              </a:ext>
            </a:extLst>
          </p:cNvPr>
          <p:cNvSpPr txBox="1"/>
          <p:nvPr/>
        </p:nvSpPr>
        <p:spPr>
          <a:xfrm>
            <a:off x="2825219" y="6550521"/>
            <a:ext cx="6318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D.G. Ireland, E. </a:t>
            </a:r>
            <a:r>
              <a:rPr lang="en-US" sz="1200" dirty="0" err="1"/>
              <a:t>Pasyuk</a:t>
            </a:r>
            <a:r>
              <a:rPr lang="en-US" sz="1200" dirty="0"/>
              <a:t>, I. </a:t>
            </a:r>
            <a:r>
              <a:rPr lang="en-US" sz="1200" dirty="0" err="1"/>
              <a:t>Strakovsky</a:t>
            </a:r>
            <a:r>
              <a:rPr lang="en-US" sz="1200" dirty="0"/>
              <a:t>, Progress in Particle and Nuclear Physics 111 103752 (2020)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4C5889-0905-42AA-BEAE-F519CD047B89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1127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2BEF06-2697-42EA-9C86-3F7D810185C4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6D9CA-AF17-49D0-B8FC-9F43465A6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0" t="41743" r="6667" b="10773"/>
          <a:stretch/>
        </p:blipFill>
        <p:spPr>
          <a:xfrm>
            <a:off x="533400" y="762000"/>
            <a:ext cx="7772309" cy="5257814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2D972984-B414-4A5F-99AB-6F8AF2DF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66" y="0"/>
            <a:ext cx="77235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000" dirty="0"/>
              <a:t>Changes to PDG from 1996 to 2018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C22BC9-EABD-4754-BDA3-60FDC6B8513D}"/>
              </a:ext>
            </a:extLst>
          </p:cNvPr>
          <p:cNvSpPr/>
          <p:nvPr/>
        </p:nvSpPr>
        <p:spPr>
          <a:xfrm>
            <a:off x="3733800" y="4267200"/>
            <a:ext cx="1143000" cy="1066800"/>
          </a:xfrm>
          <a:prstGeom prst="ellipse">
            <a:avLst/>
          </a:prstGeom>
          <a:noFill/>
          <a:ln>
            <a:solidFill>
              <a:srgbClr val="FB3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842BC-5DCE-4A49-8BF6-61EBCF3E1B51}"/>
              </a:ext>
            </a:extLst>
          </p:cNvPr>
          <p:cNvSpPr txBox="1"/>
          <p:nvPr/>
        </p:nvSpPr>
        <p:spPr>
          <a:xfrm>
            <a:off x="6324600" y="450163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27 </a:t>
            </a:r>
            <a:r>
              <a:rPr lang="en-US" sz="1800" b="1" i="1" dirty="0">
                <a:solidFill>
                  <a:srgbClr val="C00000"/>
                </a:solidFill>
              </a:rPr>
              <a:t>N</a:t>
            </a:r>
            <a:r>
              <a:rPr lang="en-US" sz="1800" b="1" dirty="0">
                <a:solidFill>
                  <a:srgbClr val="C00000"/>
                </a:solidFill>
              </a:rPr>
              <a:t>* states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235F97-54CC-48A0-987E-10256AD7A79C}"/>
              </a:ext>
            </a:extLst>
          </p:cNvPr>
          <p:cNvSpPr/>
          <p:nvPr/>
        </p:nvSpPr>
        <p:spPr>
          <a:xfrm>
            <a:off x="5029200" y="4267200"/>
            <a:ext cx="1143000" cy="1066800"/>
          </a:xfrm>
          <a:prstGeom prst="ellipse">
            <a:avLst/>
          </a:prstGeom>
          <a:noFill/>
          <a:ln>
            <a:solidFill>
              <a:srgbClr val="FB3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90580-DE9E-4398-9740-D43D2AF6A631}"/>
              </a:ext>
            </a:extLst>
          </p:cNvPr>
          <p:cNvSpPr txBox="1"/>
          <p:nvPr/>
        </p:nvSpPr>
        <p:spPr>
          <a:xfrm>
            <a:off x="2362200" y="45836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20 </a:t>
            </a:r>
            <a:r>
              <a:rPr lang="en-US" sz="1800" b="1" i="1" dirty="0">
                <a:solidFill>
                  <a:srgbClr val="C00000"/>
                </a:solidFill>
              </a:rPr>
              <a:t>N</a:t>
            </a:r>
            <a:r>
              <a:rPr lang="en-US" sz="1800" b="1" dirty="0">
                <a:solidFill>
                  <a:srgbClr val="C00000"/>
                </a:solidFill>
              </a:rPr>
              <a:t>*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D6BE1-1835-4CB2-B315-2D74A783FC90}"/>
              </a:ext>
            </a:extLst>
          </p:cNvPr>
          <p:cNvSpPr txBox="1"/>
          <p:nvPr/>
        </p:nvSpPr>
        <p:spPr>
          <a:xfrm>
            <a:off x="1219200" y="5854204"/>
            <a:ext cx="7220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Along with additional new states, “old” states have been  measured better and PDG properties have changed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45335-645A-467A-99BF-9411377EFADE}"/>
              </a:ext>
            </a:extLst>
          </p:cNvPr>
          <p:cNvSpPr txBox="1"/>
          <p:nvPr/>
        </p:nvSpPr>
        <p:spPr>
          <a:xfrm>
            <a:off x="2825219" y="6550521"/>
            <a:ext cx="6318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D.G. Ireland, E. </a:t>
            </a:r>
            <a:r>
              <a:rPr lang="en-US" sz="1200" dirty="0" err="1"/>
              <a:t>Pasyuk</a:t>
            </a:r>
            <a:r>
              <a:rPr lang="en-US" sz="1200" dirty="0"/>
              <a:t>, I. </a:t>
            </a:r>
            <a:r>
              <a:rPr lang="en-US" sz="1200" dirty="0" err="1"/>
              <a:t>Strakovsky</a:t>
            </a:r>
            <a:r>
              <a:rPr lang="en-US" sz="1200" dirty="0"/>
              <a:t>, Progress in Particle and Nuclear Physics 111 103752 (2020)</a:t>
            </a:r>
          </a:p>
        </p:txBody>
      </p:sp>
    </p:spTree>
    <p:extLst>
      <p:ext uri="{BB962C8B-B14F-4D97-AF65-F5344CB8AC3E}">
        <p14:creationId xmlns:p14="http://schemas.microsoft.com/office/powerpoint/2010/main" val="358608349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FB79DE0-CA1A-40F8-8F8B-6F8C506C3236}"/>
              </a:ext>
            </a:extLst>
          </p:cNvPr>
          <p:cNvSpPr/>
          <p:nvPr/>
        </p:nvSpPr>
        <p:spPr>
          <a:xfrm>
            <a:off x="179387" y="5673634"/>
            <a:ext cx="1307600" cy="108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AA823-E6D8-4C06-8EF5-475ACBF75498}" type="slidenum">
              <a:rPr lang="en-US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715766" y="0"/>
            <a:ext cx="77235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000" dirty="0"/>
              <a:t>Changes to PDG from 1996 to 2018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54615-1D49-4151-9D95-01FEA87FF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33" t="41742" r="5833" b="8710"/>
          <a:stretch/>
        </p:blipFill>
        <p:spPr>
          <a:xfrm>
            <a:off x="830965" y="707886"/>
            <a:ext cx="7482069" cy="5281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91138-3BA1-428C-9FC5-4B8E07268E41}"/>
              </a:ext>
            </a:extLst>
          </p:cNvPr>
          <p:cNvSpPr txBox="1"/>
          <p:nvPr/>
        </p:nvSpPr>
        <p:spPr>
          <a:xfrm>
            <a:off x="1219200" y="5854204"/>
            <a:ext cx="7220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States have been  measured better and PDG properties have changed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FA14D9-6237-43C0-95C8-22714DF4CAB9}"/>
              </a:ext>
            </a:extLst>
          </p:cNvPr>
          <p:cNvSpPr txBox="1"/>
          <p:nvPr/>
        </p:nvSpPr>
        <p:spPr>
          <a:xfrm>
            <a:off x="2825219" y="6550521"/>
            <a:ext cx="6318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D.G. Ireland, E. </a:t>
            </a:r>
            <a:r>
              <a:rPr lang="en-US" sz="1200" dirty="0" err="1"/>
              <a:t>Pasyuk</a:t>
            </a:r>
            <a:r>
              <a:rPr lang="en-US" sz="1200" dirty="0"/>
              <a:t>, I. </a:t>
            </a:r>
            <a:r>
              <a:rPr lang="en-US" sz="1200" dirty="0" err="1"/>
              <a:t>Strakovsky</a:t>
            </a:r>
            <a:r>
              <a:rPr lang="en-US" sz="1200" dirty="0"/>
              <a:t>, Progress in Particle and Nuclear Physics 111 103752 (2020)</a:t>
            </a:r>
          </a:p>
        </p:txBody>
      </p:sp>
    </p:spTree>
    <p:extLst>
      <p:ext uri="{BB962C8B-B14F-4D97-AF65-F5344CB8AC3E}">
        <p14:creationId xmlns:p14="http://schemas.microsoft.com/office/powerpoint/2010/main" val="408112136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28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259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491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26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 target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7315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Brute force polarization requires large magnet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Instead use “trick” (Dynamic Nuclear Polarization):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Dope </a:t>
            </a:r>
            <a:r>
              <a:rPr lang="en-US" dirty="0" err="1"/>
              <a:t>butanol</a:t>
            </a:r>
            <a:r>
              <a:rPr lang="en-US" dirty="0"/>
              <a:t> with paramagnetic radical TEMPO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Polarize unpaired TEMPO electrons to 99.999% with B = 5 T and T = 0.3 K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Transfer electron polarization to free protons with microwaves at ~140 GHz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Remove microwaves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Cool to T = 3 </a:t>
            </a:r>
            <a:r>
              <a:rPr lang="en-US" dirty="0" err="1"/>
              <a:t>mK</a:t>
            </a:r>
            <a:r>
              <a:rPr lang="en-US" dirty="0"/>
              <a:t> and use B=0.5T holding field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Put target in CLAS and run experiment</a:t>
            </a:r>
          </a:p>
        </p:txBody>
      </p:sp>
    </p:spTree>
    <p:extLst>
      <p:ext uri="{BB962C8B-B14F-4D97-AF65-F5344CB8AC3E}">
        <p14:creationId xmlns:p14="http://schemas.microsoft.com/office/powerpoint/2010/main" val="2265049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E53B6-84D0-4E0D-8E4B-4729C1BC8773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4F843166-9C11-47E7-8A67-842D1C3E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0"/>
            <a:ext cx="8153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</a:rPr>
              <a:t>Performance: target polarization</a:t>
            </a:r>
            <a:endParaRPr lang="en-US" sz="28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F58A3CF-0903-46E8-A850-C7FFC687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1" t="13068" b="39886"/>
          <a:stretch>
            <a:fillRect/>
          </a:stretch>
        </p:blipFill>
        <p:spPr bwMode="auto">
          <a:xfrm>
            <a:off x="762000" y="11430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6ACB31EB-2CE5-4A72-B0D5-F842BC232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1508125"/>
            <a:ext cx="399673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/>
              <a:t> Frozen spin butanol (C</a:t>
            </a:r>
            <a:r>
              <a:rPr lang="en-US" sz="2000" baseline="-25000" dirty="0"/>
              <a:t>4</a:t>
            </a:r>
            <a:r>
              <a:rPr lang="en-US" sz="2000" dirty="0"/>
              <a:t>H</a:t>
            </a:r>
            <a:r>
              <a:rPr lang="en-US" sz="2000" baseline="-25000" dirty="0"/>
              <a:t>9</a:t>
            </a:r>
            <a:r>
              <a:rPr lang="en-US" sz="2000" dirty="0"/>
              <a:t>OH)</a:t>
            </a:r>
          </a:p>
          <a:p>
            <a:pPr eaLnBrk="1" hangingPunct="1">
              <a:buFontTx/>
              <a:buChar char="•"/>
            </a:pPr>
            <a:endParaRPr lang="en-US" sz="2000" dirty="0"/>
          </a:p>
          <a:p>
            <a:pPr eaLnBrk="1" hangingPunct="1">
              <a:buFontTx/>
              <a:buChar char="•"/>
            </a:pPr>
            <a:r>
              <a:rPr lang="en-US" sz="2000" i="1" dirty="0"/>
              <a:t> 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z</a:t>
            </a:r>
            <a:r>
              <a:rPr lang="en-US" sz="2000" i="1" dirty="0"/>
              <a:t> </a:t>
            </a:r>
            <a:r>
              <a:rPr lang="en-US" sz="2000" dirty="0"/>
              <a:t>≈ 80%</a:t>
            </a:r>
          </a:p>
          <a:p>
            <a:pPr eaLnBrk="1" hangingPunct="1">
              <a:buFontTx/>
              <a:buChar char="•"/>
            </a:pPr>
            <a:endParaRPr lang="en-US" sz="2000" dirty="0"/>
          </a:p>
          <a:p>
            <a:pPr eaLnBrk="1" hangingPunct="1">
              <a:buFontTx/>
              <a:buChar char="•"/>
            </a:pPr>
            <a:r>
              <a:rPr lang="en-US" sz="2000" dirty="0"/>
              <a:t> Target depolarization: </a:t>
            </a:r>
            <a:r>
              <a:rPr lang="el-GR" sz="2000" dirty="0">
                <a:cs typeface="Times New Roman" pitchFamily="18" charset="0"/>
              </a:rPr>
              <a:t>τ</a:t>
            </a:r>
            <a:r>
              <a:rPr lang="en-US" sz="2000" dirty="0">
                <a:cs typeface="Times New Roman" pitchFamily="18" charset="0"/>
              </a:rPr>
              <a:t> ≈100 days</a:t>
            </a:r>
            <a:endParaRPr lang="en-US" sz="2000" baseline="-25000" dirty="0">
              <a:cs typeface="Times New Roman" pitchFamily="18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25230892-9935-43A6-AE51-3B4797165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91000"/>
            <a:ext cx="8534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For g9a (longitudinal orientation) 10% of allocated time was used polarizing target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 For g9b (transverse orientation) 5% of allocated time was used polarizing target    </a:t>
            </a:r>
          </a:p>
        </p:txBody>
      </p:sp>
    </p:spTree>
    <p:extLst>
      <p:ext uri="{BB962C8B-B14F-4D97-AF65-F5344CB8AC3E}">
        <p14:creationId xmlns:p14="http://schemas.microsoft.com/office/powerpoint/2010/main" val="42515346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6" y="1066800"/>
            <a:ext cx="7430994" cy="52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867400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Chris Keith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 target</a:t>
            </a:r>
          </a:p>
        </p:txBody>
      </p:sp>
    </p:spTree>
    <p:extLst>
      <p:ext uri="{BB962C8B-B14F-4D97-AF65-F5344CB8AC3E}">
        <p14:creationId xmlns:p14="http://schemas.microsoft.com/office/powerpoint/2010/main" val="197239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A29EB-41ED-48A0-9375-C9114B6B6055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1066800" y="0"/>
            <a:ext cx="746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So, where are the resonances?</a:t>
            </a:r>
            <a:r>
              <a:rPr lang="en-US" sz="4000" dirty="0"/>
              <a:t> 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457200" y="1143000"/>
            <a:ext cx="533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Masses, widths, and coupling constants not well known for many resonances</a:t>
            </a:r>
          </a:p>
          <a:p>
            <a:pPr eaLnBrk="1" hangingPunct="1">
              <a:buClr>
                <a:schemeClr val="tx1"/>
              </a:buClr>
              <a:buFont typeface="ＭＳ Ｐゴシック" pitchFamily="34" charset="-128"/>
              <a:buNone/>
            </a:pPr>
            <a:endParaRPr lang="en-US" sz="1800" dirty="0"/>
          </a:p>
        </p:txBody>
      </p:sp>
      <p:pic>
        <p:nvPicPr>
          <p:cNvPr id="12295" name="Picture 6" descr="puzzl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8829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707630" cy="543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Chris Keith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 target</a:t>
            </a:r>
          </a:p>
        </p:txBody>
      </p:sp>
    </p:spTree>
    <p:extLst>
      <p:ext uri="{BB962C8B-B14F-4D97-AF65-F5344CB8AC3E}">
        <p14:creationId xmlns:p14="http://schemas.microsoft.com/office/powerpoint/2010/main" val="10499517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273481" cy="516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Chris Keith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 target</a:t>
            </a:r>
          </a:p>
        </p:txBody>
      </p:sp>
    </p:spTree>
    <p:extLst>
      <p:ext uri="{BB962C8B-B14F-4D97-AF65-F5344CB8AC3E}">
        <p14:creationId xmlns:p14="http://schemas.microsoft.com/office/powerpoint/2010/main" val="42481923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411784" cy="524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636567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Chris Keith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 target</a:t>
            </a:r>
          </a:p>
        </p:txBody>
      </p:sp>
    </p:spTree>
    <p:extLst>
      <p:ext uri="{BB962C8B-B14F-4D97-AF65-F5344CB8AC3E}">
        <p14:creationId xmlns:p14="http://schemas.microsoft.com/office/powerpoint/2010/main" val="15147468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355205" cy="542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636567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Chris Keith</a:t>
            </a:r>
          </a:p>
        </p:txBody>
      </p:sp>
    </p:spTree>
    <p:extLst>
      <p:ext uri="{BB962C8B-B14F-4D97-AF65-F5344CB8AC3E}">
        <p14:creationId xmlns:p14="http://schemas.microsoft.com/office/powerpoint/2010/main" val="29139361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158" name="Text Box 11"/>
          <p:cNvSpPr txBox="1">
            <a:spLocks noChangeArrowheads="1"/>
          </p:cNvSpPr>
          <p:nvPr/>
        </p:nvSpPr>
        <p:spPr bwMode="auto">
          <a:xfrm>
            <a:off x="152400" y="0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Low-lying Resonance States</a:t>
            </a:r>
          </a:p>
        </p:txBody>
      </p:sp>
      <p:sp>
        <p:nvSpPr>
          <p:cNvPr id="34846" name="TextBox 34845"/>
          <p:cNvSpPr txBox="1"/>
          <p:nvPr/>
        </p:nvSpPr>
        <p:spPr>
          <a:xfrm>
            <a:off x="228600" y="1295400"/>
            <a:ext cx="19057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QCD is consistent with non-relativistic quark model for number of low-lying states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2700975" y="609600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Negative parity</a:t>
            </a:r>
          </a:p>
        </p:txBody>
      </p:sp>
      <p:grpSp>
        <p:nvGrpSpPr>
          <p:cNvPr id="347" name="Group 346"/>
          <p:cNvGrpSpPr/>
          <p:nvPr/>
        </p:nvGrpSpPr>
        <p:grpSpPr>
          <a:xfrm>
            <a:off x="2057400" y="914400"/>
            <a:ext cx="6713259" cy="5733288"/>
            <a:chOff x="2057400" y="914400"/>
            <a:chExt cx="6713259" cy="5733288"/>
          </a:xfrm>
        </p:grpSpPr>
        <p:grpSp>
          <p:nvGrpSpPr>
            <p:cNvPr id="258" name="Group 257"/>
            <p:cNvGrpSpPr/>
            <p:nvPr/>
          </p:nvGrpSpPr>
          <p:grpSpPr>
            <a:xfrm>
              <a:off x="2057400" y="914400"/>
              <a:ext cx="6713259" cy="5733288"/>
              <a:chOff x="2057400" y="914400"/>
              <a:chExt cx="6713259" cy="573328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2057400" y="914400"/>
                <a:ext cx="6713259" cy="5733288"/>
                <a:chOff x="6514738" y="1327746"/>
                <a:chExt cx="20343210" cy="173736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6514738" y="1327746"/>
                  <a:ext cx="20343210" cy="17373600"/>
                  <a:chOff x="6514738" y="1327746"/>
                  <a:chExt cx="20343210" cy="17373600"/>
                </a:xfrm>
              </p:grpSpPr>
              <p:grpSp>
                <p:nvGrpSpPr>
                  <p:cNvPr id="175" name="Group 174"/>
                  <p:cNvGrpSpPr>
                    <a:grpSpLocks noChangeAspect="1"/>
                  </p:cNvGrpSpPr>
                  <p:nvPr/>
                </p:nvGrpSpPr>
                <p:grpSpPr>
                  <a:xfrm>
                    <a:off x="6514738" y="1327746"/>
                    <a:ext cx="20343210" cy="17373600"/>
                    <a:chOff x="2134330" y="533400"/>
                    <a:chExt cx="6781070" cy="5791200"/>
                  </a:xfrm>
                </p:grpSpPr>
                <p:grpSp>
                  <p:nvGrpSpPr>
                    <p:cNvPr id="176" name="Group 175"/>
                    <p:cNvGrpSpPr/>
                    <p:nvPr/>
                  </p:nvGrpSpPr>
                  <p:grpSpPr>
                    <a:xfrm>
                      <a:off x="5377460" y="533400"/>
                      <a:ext cx="3309340" cy="5715000"/>
                      <a:chOff x="5377460" y="609600"/>
                      <a:chExt cx="3309340" cy="5715000"/>
                    </a:xfrm>
                  </p:grpSpPr>
                  <p:grpSp>
                    <p:nvGrpSpPr>
                      <p:cNvPr id="209" name="Group 208"/>
                      <p:cNvGrpSpPr/>
                      <p:nvPr/>
                    </p:nvGrpSpPr>
                    <p:grpSpPr>
                      <a:xfrm>
                        <a:off x="5377460" y="2255270"/>
                        <a:ext cx="3309340" cy="2316730"/>
                        <a:chOff x="1323975" y="1800225"/>
                        <a:chExt cx="5502275" cy="3660775"/>
                      </a:xfrm>
                    </p:grpSpPr>
                    <p:pic>
                      <p:nvPicPr>
                        <p:cNvPr id="229" name="Picture 10" descr="negParity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3975" y="1800225"/>
                          <a:ext cx="5502275" cy="3660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grpSp>
                      <p:nvGrpSpPr>
                        <p:cNvPr id="230" name="Group 229"/>
                        <p:cNvGrpSpPr/>
                        <p:nvPr/>
                      </p:nvGrpSpPr>
                      <p:grpSpPr>
                        <a:xfrm>
                          <a:off x="1981200" y="2438400"/>
                          <a:ext cx="4572000" cy="2362200"/>
                          <a:chOff x="1981200" y="2438400"/>
                          <a:chExt cx="4572000" cy="2362200"/>
                        </a:xfrm>
                      </p:grpSpPr>
                      <p:sp>
                        <p:nvSpPr>
                          <p:cNvPr id="231" name="Line 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81200" y="48006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2" name="Line 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81200" y="37465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3" name="Line 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81200" y="30480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4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81200" y="24384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5" name="Line 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59050" y="3089275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6" name="Line 4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124200" y="31242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7" name="Line 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124200" y="28194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8" name="Line 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124200" y="27051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39" name="Line 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124200" y="24384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0" name="Line 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733800" y="27432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1" name="Line 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733800" y="28956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2" name="Line 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733800" y="34290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3" name="Line 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4267200" y="3657600"/>
                            <a:ext cx="533400" cy="7938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4" name="Line 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4276725" y="2805113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5" name="Line 4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4267200" y="2532063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6" name="Line 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4876800" y="2732088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7" name="Line 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4876800" y="2841625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8" name="Line 5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5465763" y="2805113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49" name="Line 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6019800" y="293370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0" name="Line 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559050" y="2914650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1" name="Line 5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3124200" y="3719513"/>
                            <a:ext cx="5334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FFB31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210" name="Group 209"/>
                      <p:cNvGrpSpPr/>
                      <p:nvPr/>
                    </p:nvGrpSpPr>
                    <p:grpSpPr>
                      <a:xfrm>
                        <a:off x="5668746" y="4876800"/>
                        <a:ext cx="2408454" cy="1447800"/>
                        <a:chOff x="5562600" y="4876800"/>
                        <a:chExt cx="2408454" cy="1447800"/>
                      </a:xfrm>
                    </p:grpSpPr>
                    <p:pic>
                      <p:nvPicPr>
                        <p:cNvPr id="225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149" t="41271" r="91701" b="41778"/>
                        <a:stretch/>
                      </p:blipFill>
                      <p:spPr bwMode="auto">
                        <a:xfrm>
                          <a:off x="5562600" y="4953000"/>
                          <a:ext cx="381000" cy="8088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6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298" t="38507" r="69295" b="41594"/>
                        <a:stretch/>
                      </p:blipFill>
                      <p:spPr bwMode="auto">
                        <a:xfrm>
                          <a:off x="5867400" y="4876800"/>
                          <a:ext cx="2057400" cy="9495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7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247" t="85473" r="68819" b="6387"/>
                        <a:stretch/>
                      </p:blipFill>
                      <p:spPr bwMode="auto">
                        <a:xfrm>
                          <a:off x="6324267" y="5562600"/>
                          <a:ext cx="1646787" cy="3884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8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9046" t="6936" r="65592" b="86128"/>
                        <a:stretch/>
                      </p:blipFill>
                      <p:spPr bwMode="auto">
                        <a:xfrm>
                          <a:off x="6822831" y="5993606"/>
                          <a:ext cx="492369" cy="3309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cxnSp>
                    <p:nvCxnSpPr>
                      <p:cNvPr id="211" name="Straight Arrow Connector 210"/>
                      <p:cNvCxnSpPr/>
                      <p:nvPr/>
                    </p:nvCxnSpPr>
                    <p:spPr>
                      <a:xfrm flipV="1">
                        <a:off x="7868685" y="3014106"/>
                        <a:ext cx="180457" cy="1801787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2" name="Straight Arrow Connector 211"/>
                      <p:cNvCxnSpPr/>
                      <p:nvPr/>
                    </p:nvCxnSpPr>
                    <p:spPr>
                      <a:xfrm flipH="1" flipV="1">
                        <a:off x="7313796" y="3581400"/>
                        <a:ext cx="230004" cy="138689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3" name="Straight Arrow Connector 212"/>
                      <p:cNvCxnSpPr/>
                      <p:nvPr/>
                    </p:nvCxnSpPr>
                    <p:spPr>
                      <a:xfrm flipH="1" flipV="1">
                        <a:off x="6705600" y="3657600"/>
                        <a:ext cx="304800" cy="1115988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4" name="Straight Arrow Connector 213"/>
                      <p:cNvCxnSpPr/>
                      <p:nvPr/>
                    </p:nvCxnSpPr>
                    <p:spPr>
                      <a:xfrm flipH="1" flipV="1">
                        <a:off x="5998554" y="4215594"/>
                        <a:ext cx="526589" cy="966007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15" name="Group 214"/>
                      <p:cNvGrpSpPr/>
                      <p:nvPr/>
                    </p:nvGrpSpPr>
                    <p:grpSpPr>
                      <a:xfrm>
                        <a:off x="5516013" y="609600"/>
                        <a:ext cx="2362200" cy="1371600"/>
                        <a:chOff x="5516013" y="533400"/>
                        <a:chExt cx="2362200" cy="1371600"/>
                      </a:xfrm>
                    </p:grpSpPr>
                    <p:pic>
                      <p:nvPicPr>
                        <p:cNvPr id="22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298" t="38507" r="87920" b="41594"/>
                        <a:stretch/>
                      </p:blipFill>
                      <p:spPr bwMode="auto">
                        <a:xfrm>
                          <a:off x="5824908" y="762000"/>
                          <a:ext cx="347292" cy="9495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1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149" t="41271" r="91701" b="41778"/>
                        <a:stretch/>
                      </p:blipFill>
                      <p:spPr bwMode="auto">
                        <a:xfrm>
                          <a:off x="5516013" y="838200"/>
                          <a:ext cx="381000" cy="8088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2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9728" t="38507" r="31235" b="41594"/>
                        <a:stretch/>
                      </p:blipFill>
                      <p:spPr bwMode="auto">
                        <a:xfrm>
                          <a:off x="6130197" y="955429"/>
                          <a:ext cx="1748016" cy="9495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3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7060" t="8562" r="27099" b="86128"/>
                        <a:stretch/>
                      </p:blipFill>
                      <p:spPr bwMode="auto">
                        <a:xfrm>
                          <a:off x="5940669" y="685800"/>
                          <a:ext cx="536331" cy="253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24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247" t="85473" r="68819" b="6387"/>
                        <a:stretch/>
                      </p:blipFill>
                      <p:spPr bwMode="auto">
                        <a:xfrm>
                          <a:off x="6324600" y="533400"/>
                          <a:ext cx="1480904" cy="3884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cxnSp>
                    <p:nvCxnSpPr>
                      <p:cNvPr id="216" name="Straight Arrow Connector 215"/>
                      <p:cNvCxnSpPr/>
                      <p:nvPr/>
                    </p:nvCxnSpPr>
                    <p:spPr>
                      <a:xfrm flipH="1">
                        <a:off x="6354215" y="1647092"/>
                        <a:ext cx="122785" cy="10713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Arrow Connector 216"/>
                      <p:cNvCxnSpPr/>
                      <p:nvPr/>
                    </p:nvCxnSpPr>
                    <p:spPr>
                      <a:xfrm>
                        <a:off x="6858000" y="1471246"/>
                        <a:ext cx="76201" cy="1247170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8" name="Straight Arrow Connector 217"/>
                      <p:cNvCxnSpPr/>
                      <p:nvPr/>
                    </p:nvCxnSpPr>
                    <p:spPr>
                      <a:xfrm>
                        <a:off x="7253806" y="1371600"/>
                        <a:ext cx="420905" cy="1287541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9" name="Straight Arrow Connector 218"/>
                      <p:cNvCxnSpPr/>
                      <p:nvPr/>
                    </p:nvCxnSpPr>
                    <p:spPr>
                      <a:xfrm>
                        <a:off x="7620000" y="1295400"/>
                        <a:ext cx="742168" cy="1549602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77" name="Group 176"/>
                    <p:cNvGrpSpPr/>
                    <p:nvPr/>
                  </p:nvGrpSpPr>
                  <p:grpSpPr>
                    <a:xfrm>
                      <a:off x="2134331" y="990600"/>
                      <a:ext cx="2971069" cy="5257800"/>
                      <a:chOff x="2134331" y="990600"/>
                      <a:chExt cx="2971069" cy="5257800"/>
                    </a:xfrm>
                  </p:grpSpPr>
                  <p:grpSp>
                    <p:nvGrpSpPr>
                      <p:cNvPr id="180" name="Group 179"/>
                      <p:cNvGrpSpPr/>
                      <p:nvPr/>
                    </p:nvGrpSpPr>
                    <p:grpSpPr>
                      <a:xfrm>
                        <a:off x="2344760" y="4774406"/>
                        <a:ext cx="2532040" cy="1473994"/>
                        <a:chOff x="2344760" y="4774406"/>
                        <a:chExt cx="2532040" cy="1473994"/>
                      </a:xfrm>
                    </p:grpSpPr>
                    <p:grpSp>
                      <p:nvGrpSpPr>
                        <p:cNvPr id="201" name="Group 200"/>
                        <p:cNvGrpSpPr/>
                        <p:nvPr/>
                      </p:nvGrpSpPr>
                      <p:grpSpPr>
                        <a:xfrm>
                          <a:off x="2344760" y="4774406"/>
                          <a:ext cx="2379640" cy="1473994"/>
                          <a:chOff x="2344760" y="4800600"/>
                          <a:chExt cx="2379640" cy="1473994"/>
                        </a:xfrm>
                      </p:grpSpPr>
                      <p:grpSp>
                        <p:nvGrpSpPr>
                          <p:cNvPr id="203" name="Group 202"/>
                          <p:cNvGrpSpPr/>
                          <p:nvPr/>
                        </p:nvGrpSpPr>
                        <p:grpSpPr>
                          <a:xfrm>
                            <a:off x="2344760" y="4800600"/>
                            <a:ext cx="2379640" cy="1074234"/>
                            <a:chOff x="609600" y="1066800"/>
                            <a:chExt cx="2379640" cy="1074234"/>
                          </a:xfrm>
                        </p:grpSpPr>
                        <p:pic>
                          <p:nvPicPr>
                            <p:cNvPr id="205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 rotWithShape="1"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31167" t="53059" r="49431" b="30465"/>
                            <a:stretch/>
                          </p:blipFill>
                          <p:spPr bwMode="auto">
                            <a:xfrm>
                              <a:off x="1207739" y="1073485"/>
                              <a:ext cx="1781501" cy="78621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206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 rotWithShape="1"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8128" t="53059" r="86489" b="30465"/>
                            <a:stretch/>
                          </p:blipFill>
                          <p:spPr bwMode="auto">
                            <a:xfrm>
                              <a:off x="877297" y="1066800"/>
                              <a:ext cx="494303" cy="78621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207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 rotWithShape="1"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70117" t="85473" r="15710" b="6387"/>
                            <a:stretch/>
                          </p:blipFill>
                          <p:spPr bwMode="auto">
                            <a:xfrm>
                              <a:off x="1365619" y="1752600"/>
                              <a:ext cx="1301381" cy="38843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  <p:pic>
                          <p:nvPicPr>
                            <p:cNvPr id="208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 rotWithShape="1"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4149" t="41271" r="91701" b="41778"/>
                            <a:stretch/>
                          </p:blipFill>
                          <p:spPr bwMode="auto">
                            <a:xfrm>
                              <a:off x="609600" y="1066800"/>
                              <a:ext cx="381000" cy="80889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grpSp>
                      <p:pic>
                        <p:nvPicPr>
                          <p:cNvPr id="204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 rotWithShape="1"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9046" t="6936" r="65592" b="86128"/>
                          <a:stretch/>
                        </p:blipFill>
                        <p:spPr bwMode="auto">
                          <a:xfrm>
                            <a:off x="3470031" y="5943600"/>
                            <a:ext cx="492369" cy="33099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sp>
                      <p:nvSpPr>
                        <p:cNvPr id="202" name="Rectangle 201"/>
                        <p:cNvSpPr/>
                        <p:nvPr/>
                      </p:nvSpPr>
                      <p:spPr>
                        <a:xfrm>
                          <a:off x="4648200" y="4800600"/>
                          <a:ext cx="228600" cy="85382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1" name="Group 180"/>
                      <p:cNvGrpSpPr/>
                      <p:nvPr/>
                    </p:nvGrpSpPr>
                    <p:grpSpPr>
                      <a:xfrm>
                        <a:off x="2134331" y="2288029"/>
                        <a:ext cx="2971069" cy="2207771"/>
                        <a:chOff x="1296131" y="2288029"/>
                        <a:chExt cx="2971069" cy="2310831"/>
                      </a:xfrm>
                    </p:grpSpPr>
                    <p:pic>
                      <p:nvPicPr>
                        <p:cNvPr id="193" name="Picture 3" descr="tensor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131" y="2288029"/>
                          <a:ext cx="2971069" cy="23108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94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00200" y="4267200"/>
                          <a:ext cx="45720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FFB31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5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00200" y="3154680"/>
                          <a:ext cx="45720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FFB31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6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33600" y="2971800"/>
                          <a:ext cx="45720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FFB31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7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590800" y="3962400"/>
                          <a:ext cx="45720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FFB31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8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590800" y="2542032"/>
                          <a:ext cx="45720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FFB31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99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24200" y="2971800"/>
                          <a:ext cx="45720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FFB31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0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581400" y="3048000"/>
                          <a:ext cx="45720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FFB31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2" name="Group 181"/>
                      <p:cNvGrpSpPr/>
                      <p:nvPr/>
                    </p:nvGrpSpPr>
                    <p:grpSpPr>
                      <a:xfrm>
                        <a:off x="2438400" y="990600"/>
                        <a:ext cx="2420960" cy="1066800"/>
                        <a:chOff x="2438400" y="838200"/>
                        <a:chExt cx="2420960" cy="1066800"/>
                      </a:xfrm>
                      <a:effectLst/>
                    </p:grpSpPr>
                    <p:pic>
                      <p:nvPicPr>
                        <p:cNvPr id="188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8874" t="53059" r="11768" b="30465"/>
                        <a:stretch/>
                      </p:blipFill>
                      <p:spPr bwMode="auto">
                        <a:xfrm>
                          <a:off x="3081870" y="1108617"/>
                          <a:ext cx="1777490" cy="786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189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128" t="53059" r="86489" b="30465"/>
                        <a:stretch/>
                      </p:blipFill>
                      <p:spPr bwMode="auto">
                        <a:xfrm>
                          <a:off x="2706097" y="1118787"/>
                          <a:ext cx="494303" cy="786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19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149" t="41271" r="91701" b="41778"/>
                        <a:stretch/>
                      </p:blipFill>
                      <p:spPr bwMode="auto">
                        <a:xfrm>
                          <a:off x="2438400" y="1066800"/>
                          <a:ext cx="381000" cy="8088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191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7060" t="8562" r="27099" b="86128"/>
                        <a:stretch/>
                      </p:blipFill>
                      <p:spPr bwMode="auto">
                        <a:xfrm>
                          <a:off x="2819400" y="838200"/>
                          <a:ext cx="536331" cy="253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192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0117" t="85473" r="20689" b="6387"/>
                        <a:stretch/>
                      </p:blipFill>
                      <p:spPr bwMode="auto">
                        <a:xfrm>
                          <a:off x="3194419" y="838200"/>
                          <a:ext cx="844181" cy="3884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cxnSp>
                    <p:nvCxnSpPr>
                      <p:cNvPr id="183" name="Straight Arrow Connector 182"/>
                      <p:cNvCxnSpPr/>
                      <p:nvPr/>
                    </p:nvCxnSpPr>
                    <p:spPr>
                      <a:xfrm flipH="1" flipV="1">
                        <a:off x="2743200" y="4274847"/>
                        <a:ext cx="526590" cy="805961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" name="Straight Arrow Connector 183"/>
                      <p:cNvCxnSpPr/>
                      <p:nvPr/>
                    </p:nvCxnSpPr>
                    <p:spPr>
                      <a:xfrm flipH="1" flipV="1">
                        <a:off x="3716215" y="4038600"/>
                        <a:ext cx="17585" cy="958362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" name="Straight Arrow Connector 184"/>
                      <p:cNvCxnSpPr/>
                      <p:nvPr/>
                    </p:nvCxnSpPr>
                    <p:spPr>
                      <a:xfrm flipV="1">
                        <a:off x="4114800" y="3200400"/>
                        <a:ext cx="533400" cy="1644162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" name="Straight Arrow Connector 185"/>
                      <p:cNvCxnSpPr/>
                      <p:nvPr/>
                    </p:nvCxnSpPr>
                    <p:spPr>
                      <a:xfrm flipH="1">
                        <a:off x="3200400" y="1676400"/>
                        <a:ext cx="198986" cy="1071324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Straight Arrow Connector 186"/>
                      <p:cNvCxnSpPr/>
                      <p:nvPr/>
                    </p:nvCxnSpPr>
                    <p:spPr>
                      <a:xfrm>
                        <a:off x="3810000" y="1600200"/>
                        <a:ext cx="381000" cy="1118216"/>
                      </a:xfrm>
                      <a:prstGeom prst="straightConnector1">
                        <a:avLst/>
                      </a:prstGeom>
                      <a:ln w="28575"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78" name="Rectangle 177"/>
                    <p:cNvSpPr/>
                    <p:nvPr/>
                  </p:nvSpPr>
                  <p:spPr>
                    <a:xfrm>
                      <a:off x="5257800" y="609600"/>
                      <a:ext cx="3657600" cy="5715000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/>
                    <p:cNvSpPr/>
                    <p:nvPr/>
                  </p:nvSpPr>
                  <p:spPr>
                    <a:xfrm>
                      <a:off x="2134330" y="609600"/>
                      <a:ext cx="3123469" cy="5715000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1" name="Group 120"/>
                  <p:cNvGrpSpPr/>
                  <p:nvPr/>
                </p:nvGrpSpPr>
                <p:grpSpPr>
                  <a:xfrm>
                    <a:off x="9220200" y="9985248"/>
                    <a:ext cx="2286000" cy="1554480"/>
                    <a:chOff x="9220200" y="9985248"/>
                    <a:chExt cx="2286000" cy="1554480"/>
                  </a:xfrm>
                </p:grpSpPr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9220200" y="9985248"/>
                      <a:ext cx="791227" cy="15544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 252"/>
                    <p:cNvSpPr/>
                    <p:nvPr/>
                  </p:nvSpPr>
                  <p:spPr>
                    <a:xfrm>
                      <a:off x="9372600" y="10027920"/>
                      <a:ext cx="2133600" cy="77724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25" name="Rectangle 124"/>
                <p:cNvSpPr/>
                <p:nvPr/>
              </p:nvSpPr>
              <p:spPr>
                <a:xfrm>
                  <a:off x="9372600" y="8595360"/>
                  <a:ext cx="457199" cy="1353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56" name="Straight Connector 255"/>
              <p:cNvCxnSpPr/>
              <p:nvPr/>
            </p:nvCxnSpPr>
            <p:spPr>
              <a:xfrm>
                <a:off x="2874764" y="3732764"/>
                <a:ext cx="40233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>
                <a:off x="2899910" y="3349539"/>
                <a:ext cx="40233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4" name="Straight Connector 343"/>
            <p:cNvCxnSpPr>
              <a:stCxn id="196" idx="1"/>
              <a:endCxn id="196" idx="0"/>
            </p:cNvCxnSpPr>
            <p:nvPr/>
          </p:nvCxnSpPr>
          <p:spPr>
            <a:xfrm flipV="1">
              <a:off x="2886495" y="3298226"/>
              <a:ext cx="452628" cy="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" name="TextBox 173"/>
          <p:cNvSpPr txBox="1"/>
          <p:nvPr/>
        </p:nvSpPr>
        <p:spPr>
          <a:xfrm>
            <a:off x="5977575" y="609600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Positive parity</a:t>
            </a:r>
          </a:p>
        </p:txBody>
      </p:sp>
      <p:sp>
        <p:nvSpPr>
          <p:cNvPr id="96" name="Oval 11"/>
          <p:cNvSpPr>
            <a:spLocks noChangeArrowheads="1"/>
          </p:cNvSpPr>
          <p:nvPr/>
        </p:nvSpPr>
        <p:spPr bwMode="auto">
          <a:xfrm>
            <a:off x="6248400" y="2772004"/>
            <a:ext cx="480493" cy="428396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33CC"/>
              </a:solidFill>
            </a:endParaRPr>
          </a:p>
        </p:txBody>
      </p:sp>
      <p:cxnSp>
        <p:nvCxnSpPr>
          <p:cNvPr id="97" name="Elbow Connector 96"/>
          <p:cNvCxnSpPr/>
          <p:nvPr/>
        </p:nvCxnSpPr>
        <p:spPr>
          <a:xfrm rot="5400000" flipH="1" flipV="1">
            <a:off x="7000845" y="1552502"/>
            <a:ext cx="939921" cy="1624559"/>
          </a:xfrm>
          <a:prstGeom prst="bentConnector3">
            <a:avLst/>
          </a:prstGeom>
          <a:ln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772400" y="1371600"/>
            <a:ext cx="102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 </a:t>
            </a:r>
          </a:p>
          <a:p>
            <a:r>
              <a:rPr lang="en-US" sz="1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resonances</a:t>
            </a:r>
          </a:p>
        </p:txBody>
      </p:sp>
    </p:spTree>
    <p:extLst>
      <p:ext uri="{BB962C8B-B14F-4D97-AF65-F5344CB8AC3E}">
        <p14:creationId xmlns:p14="http://schemas.microsoft.com/office/powerpoint/2010/main" val="1989847985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202E08-1B95-4708-BC3B-DC61CFFDAAE7}" type="slidenum">
              <a:rPr lang="en-US"/>
              <a:pPr>
                <a:defRPr/>
              </a:pPr>
              <a:t>95</a:t>
            </a:fld>
            <a:endParaRPr 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/>
          <a:stretch>
            <a:fillRect/>
          </a:stretch>
        </p:blipFill>
        <p:spPr bwMode="auto">
          <a:xfrm>
            <a:off x="304800" y="811213"/>
            <a:ext cx="861060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Title 1"/>
          <p:cNvSpPr>
            <a:spLocks/>
          </p:cNvSpPr>
          <p:nvPr/>
        </p:nvSpPr>
        <p:spPr bwMode="auto">
          <a:xfrm>
            <a:off x="533400" y="-76200"/>
            <a:ext cx="8001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z="4400"/>
              <a:t> </a:t>
            </a:r>
            <a:br>
              <a:rPr lang="en-US" sz="4400"/>
            </a:br>
            <a:r>
              <a:rPr lang="en-US" sz="440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9717" y="685800"/>
            <a:ext cx="2389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A50021"/>
                </a:solidFill>
              </a:rPr>
              <a:t>Circular beam and longitudinal target: </a:t>
            </a:r>
            <a:r>
              <a:rPr lang="el-GR" sz="2000" b="1" dirty="0">
                <a:solidFill>
                  <a:srgbClr val="A50021"/>
                </a:solidFill>
              </a:rPr>
              <a:t>δ</a:t>
            </a:r>
            <a:r>
              <a:rPr lang="en-US" sz="2000" b="1" baseline="-25000" dirty="0">
                <a:solidFill>
                  <a:srgbClr val="A50021"/>
                </a:solidFill>
              </a:rPr>
              <a:t>l</a:t>
            </a:r>
            <a:r>
              <a:rPr lang="en-US" sz="2000" b="1" dirty="0">
                <a:solidFill>
                  <a:srgbClr val="A50021"/>
                </a:solidFill>
              </a:rPr>
              <a:t> = </a:t>
            </a:r>
            <a:r>
              <a:rPr lang="el-GR" sz="2000" b="1" dirty="0">
                <a:solidFill>
                  <a:srgbClr val="A50021"/>
                </a:solidFill>
              </a:rPr>
              <a:t>Λ</a:t>
            </a:r>
            <a:r>
              <a:rPr lang="en-US" sz="2000" b="1" baseline="-25000" dirty="0">
                <a:solidFill>
                  <a:srgbClr val="A50021"/>
                </a:solidFill>
              </a:rPr>
              <a:t>x</a:t>
            </a:r>
            <a:r>
              <a:rPr lang="en-US" sz="2000" b="1" dirty="0">
                <a:solidFill>
                  <a:srgbClr val="A50021"/>
                </a:solidFill>
              </a:rPr>
              <a:t> = </a:t>
            </a:r>
            <a:r>
              <a:rPr lang="el-GR" sz="2000" b="1" dirty="0">
                <a:solidFill>
                  <a:srgbClr val="A50021"/>
                </a:solidFill>
              </a:rPr>
              <a:t>Λ</a:t>
            </a:r>
            <a:r>
              <a:rPr lang="en-US" sz="2000" b="1" baseline="-25000" dirty="0">
                <a:solidFill>
                  <a:srgbClr val="A50021"/>
                </a:solidFill>
              </a:rPr>
              <a:t>y</a:t>
            </a:r>
            <a:r>
              <a:rPr lang="en-US" sz="2000" b="1" dirty="0">
                <a:solidFill>
                  <a:srgbClr val="A50021"/>
                </a:solidFill>
              </a:rPr>
              <a:t> = 0</a:t>
            </a:r>
            <a:endParaRPr lang="en-US" sz="2000" b="1" baseline="-25000" dirty="0">
              <a:solidFill>
                <a:srgbClr val="A5002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49717" y="685800"/>
            <a:ext cx="2237083" cy="10156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Elbow Connector 17"/>
          <p:cNvCxnSpPr/>
          <p:nvPr/>
        </p:nvCxnSpPr>
        <p:spPr>
          <a:xfrm rot="16200000" flipH="1">
            <a:off x="3589529" y="1915360"/>
            <a:ext cx="221586" cy="524155"/>
          </a:xfrm>
          <a:prstGeom prst="bentConnector2">
            <a:avLst/>
          </a:prstGeom>
          <a:ln w="28575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048000" y="1676400"/>
            <a:ext cx="457200" cy="457200"/>
          </a:xfrm>
          <a:prstGeom prst="ellipse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35116" y="2052935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</a:rPr>
              <a:t>Next slides</a:t>
            </a:r>
          </a:p>
        </p:txBody>
      </p:sp>
      <p:cxnSp>
        <p:nvCxnSpPr>
          <p:cNvPr id="21" name="Elbow Connector 20"/>
          <p:cNvCxnSpPr/>
          <p:nvPr/>
        </p:nvCxnSpPr>
        <p:spPr>
          <a:xfrm rot="5400000">
            <a:off x="5585729" y="2078297"/>
            <a:ext cx="150168" cy="260775"/>
          </a:xfrm>
          <a:prstGeom prst="bentConnector2">
            <a:avLst/>
          </a:prstGeom>
          <a:ln w="28575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562600" y="1676400"/>
            <a:ext cx="457200" cy="457200"/>
          </a:xfrm>
          <a:prstGeom prst="ellipse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10400" y="1828800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G9a: FROST</a:t>
            </a:r>
          </a:p>
        </p:txBody>
      </p:sp>
    </p:spTree>
    <p:extLst>
      <p:ext uri="{BB962C8B-B14F-4D97-AF65-F5344CB8AC3E}">
        <p14:creationId xmlns:p14="http://schemas.microsoft.com/office/powerpoint/2010/main" val="287985191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0"/>
            <a:ext cx="8001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b="1" i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b="1" baseline="30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 </a:t>
            </a:r>
            <a:r>
              <a:rPr lang="el-GR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" y="1291590"/>
            <a:ext cx="8193405" cy="472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6600" y="381000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G9a: FROST</a:t>
            </a:r>
          </a:p>
        </p:txBody>
      </p:sp>
    </p:spTree>
    <p:extLst>
      <p:ext uri="{BB962C8B-B14F-4D97-AF65-F5344CB8AC3E}">
        <p14:creationId xmlns:p14="http://schemas.microsoft.com/office/powerpoint/2010/main" val="1693683584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FC4613-574E-4CB8-AA69-9DA72794A089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0"/>
            <a:ext cx="8001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b="1" i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b="1" baseline="30000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ʘ</a:t>
            </a: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 </a:t>
            </a:r>
            <a:r>
              <a:rPr lang="el-GR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" y="1289304"/>
            <a:ext cx="8136356" cy="472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86600" y="381000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G9a: FROST</a:t>
            </a:r>
          </a:p>
        </p:txBody>
      </p:sp>
    </p:spTree>
    <p:extLst>
      <p:ext uri="{BB962C8B-B14F-4D97-AF65-F5344CB8AC3E}">
        <p14:creationId xmlns:p14="http://schemas.microsoft.com/office/powerpoint/2010/main" val="326213925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5B74-AE04-4E2A-A0AC-502649C94A0B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166914" name="Title 1"/>
          <p:cNvSpPr>
            <a:spLocks noGrp="1"/>
          </p:cNvSpPr>
          <p:nvPr>
            <p:ph type="ctrTitle" idx="4294967295"/>
          </p:nvPr>
        </p:nvSpPr>
        <p:spPr>
          <a:xfrm>
            <a:off x="152400" y="228600"/>
            <a:ext cx="8839200" cy="1524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Observable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362200" y="4343400"/>
            <a:ext cx="1524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73492" y="4724400"/>
            <a:ext cx="7908" cy="30480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3419856" y="5605272"/>
            <a:ext cx="3810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609600" y="4343400"/>
            <a:ext cx="1752600" cy="3048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4800" y="5791200"/>
            <a:ext cx="30480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2400" y="1676400"/>
            <a:ext cx="4837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Linear photon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Longitudinal Target polarization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 recoil polarization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867400" y="2971800"/>
            <a:ext cx="2171645" cy="1295400"/>
            <a:chOff x="5867400" y="2971800"/>
            <a:chExt cx="2171645" cy="1295400"/>
          </a:xfrm>
        </p:grpSpPr>
        <p:sp>
          <p:nvSpPr>
            <p:cNvPr id="34" name="TextBox 33"/>
            <p:cNvSpPr txBox="1"/>
            <p:nvPr/>
          </p:nvSpPr>
          <p:spPr>
            <a:xfrm>
              <a:off x="5943600" y="3207603"/>
              <a:ext cx="20954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Experiment: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dirty="0"/>
                <a:t>g9a: FROST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867400" y="2971800"/>
              <a:ext cx="2133600" cy="1295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518120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AFE5C-2F4D-4B6C-AADC-892D496BEEFB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307392" y="1524000"/>
          <a:ext cx="3550608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" name="Equation" r:id="rId3" imgW="2958840" imgH="253800" progId="Equation.3">
                  <p:embed/>
                </p:oleObj>
              </mc:Choice>
              <mc:Fallback>
                <p:oleObj name="Equation" r:id="rId3" imgW="2958840" imgH="2538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7392" y="1524000"/>
                        <a:ext cx="3550608" cy="304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3352800" y="1905000"/>
          <a:ext cx="5502275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" name="Equation" r:id="rId5" imgW="4584600" imgH="266400" progId="Equation.3">
                  <p:embed/>
                </p:oleObj>
              </mc:Choice>
              <mc:Fallback>
                <p:oleObj name="Equation" r:id="rId5" imgW="4584600" imgH="26640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05000"/>
                        <a:ext cx="5502275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19894" y="1447800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Iso</a:t>
            </a:r>
            <a:r>
              <a:rPr lang="en-US" dirty="0"/>
              <a:t>-singlet</a:t>
            </a:r>
          </a:p>
          <a:p>
            <a:r>
              <a:rPr lang="en-US" dirty="0" err="1"/>
              <a:t>Iso</a:t>
            </a:r>
            <a:r>
              <a:rPr lang="en-US" dirty="0"/>
              <a:t>-vector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0" y="167640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γ</a:t>
            </a:r>
            <a:r>
              <a:rPr lang="en-US" i="1" dirty="0"/>
              <a:t>p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5800" y="-76200"/>
            <a:ext cx="79835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Isospin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photo-couplings for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γ</a:t>
            </a:r>
            <a:r>
              <a:rPr lang="en-US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→</a:t>
            </a:r>
            <a:r>
              <a:rPr lang="en-US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and 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4400" b="1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n→p</a:t>
            </a:r>
            <a:r>
              <a:rPr lang="el-GR" sz="44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endParaRPr lang="el-GR" sz="44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19200" y="1676400"/>
            <a:ext cx="600694" cy="461665"/>
            <a:chOff x="1219200" y="1676400"/>
            <a:chExt cx="600694" cy="461665"/>
          </a:xfrm>
        </p:grpSpPr>
        <p:cxnSp>
          <p:nvCxnSpPr>
            <p:cNvPr id="15" name="Elbow Connector 14"/>
            <p:cNvCxnSpPr>
              <a:stCxn id="12" idx="3"/>
            </p:cNvCxnSpPr>
            <p:nvPr/>
          </p:nvCxnSpPr>
          <p:spPr>
            <a:xfrm>
              <a:off x="1219200" y="1907233"/>
              <a:ext cx="600694" cy="230832"/>
            </a:xfrm>
            <a:prstGeom prst="bentConnector3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>
              <a:stCxn id="12" idx="3"/>
            </p:cNvCxnSpPr>
            <p:nvPr/>
          </p:nvCxnSpPr>
          <p:spPr>
            <a:xfrm flipV="1">
              <a:off x="1219200" y="1676400"/>
              <a:ext cx="600694" cy="230833"/>
            </a:xfrm>
            <a:prstGeom prst="bentConnector3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3330575" y="2362200"/>
          <a:ext cx="3657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" name="Equation" r:id="rId7" imgW="3047760" imgH="253800" progId="Equation.3">
                  <p:embed/>
                </p:oleObj>
              </mc:Choice>
              <mc:Fallback>
                <p:oleObj name="Equation" r:id="rId7" imgW="3047760" imgH="253800" progId="Equation.3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575" y="2362200"/>
                        <a:ext cx="36576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3360738" y="2728913"/>
          <a:ext cx="563880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" name="Equation" r:id="rId9" imgW="4698720" imgH="266400" progId="Equation.3">
                  <p:embed/>
                </p:oleObj>
              </mc:Choice>
              <mc:Fallback>
                <p:oleObj name="Equation" r:id="rId9" imgW="4698720" imgH="266400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738" y="2728913"/>
                        <a:ext cx="5638800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828800" y="2217003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Iso</a:t>
            </a:r>
            <a:r>
              <a:rPr lang="en-US" dirty="0"/>
              <a:t>-singlet</a:t>
            </a:r>
          </a:p>
          <a:p>
            <a:r>
              <a:rPr lang="en-US" dirty="0" err="1"/>
              <a:t>Iso</a:t>
            </a:r>
            <a:r>
              <a:rPr lang="en-US" dirty="0"/>
              <a:t>-vector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219200" y="2433935"/>
            <a:ext cx="600694" cy="461665"/>
            <a:chOff x="1219200" y="1676400"/>
            <a:chExt cx="600694" cy="461665"/>
          </a:xfrm>
        </p:grpSpPr>
        <p:cxnSp>
          <p:nvCxnSpPr>
            <p:cNvPr id="28" name="Elbow Connector 27"/>
            <p:cNvCxnSpPr/>
            <p:nvPr/>
          </p:nvCxnSpPr>
          <p:spPr>
            <a:xfrm>
              <a:off x="1219200" y="1907233"/>
              <a:ext cx="600694" cy="230832"/>
            </a:xfrm>
            <a:prstGeom prst="bentConnector3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/>
            <p:nvPr/>
          </p:nvCxnSpPr>
          <p:spPr>
            <a:xfrm flipV="1">
              <a:off x="1219200" y="1676400"/>
              <a:ext cx="600694" cy="230833"/>
            </a:xfrm>
            <a:prstGeom prst="bentConnector3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62000" y="2357735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γ</a:t>
            </a:r>
            <a:r>
              <a:rPr lang="en-US" i="1" dirty="0"/>
              <a:t>n</a:t>
            </a:r>
          </a:p>
        </p:txBody>
      </p:sp>
      <p:sp>
        <p:nvSpPr>
          <p:cNvPr id="31" name="Oval 30"/>
          <p:cNvSpPr/>
          <p:nvPr/>
        </p:nvSpPr>
        <p:spPr>
          <a:xfrm>
            <a:off x="7239000" y="1965960"/>
            <a:ext cx="228600" cy="228600"/>
          </a:xfrm>
          <a:prstGeom prst="ellipse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15200" y="2770632"/>
            <a:ext cx="228600" cy="228600"/>
          </a:xfrm>
          <a:prstGeom prst="ellipse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626870" y="3357861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γ</a:t>
            </a:r>
            <a:r>
              <a:rPr lang="en-US" i="1" dirty="0" err="1"/>
              <a:t>p→n</a:t>
            </a:r>
            <a:r>
              <a:rPr lang="el-GR" i="1" dirty="0"/>
              <a:t>π</a:t>
            </a:r>
            <a:r>
              <a:rPr lang="en-US" i="1" baseline="30000" dirty="0"/>
              <a:t>+</a:t>
            </a:r>
            <a:r>
              <a:rPr lang="en-US" dirty="0"/>
              <a:t>: </a:t>
            </a:r>
            <a:endParaRPr lang="en-US" baseline="30000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3151780" y="3352800"/>
          <a:ext cx="3223152" cy="47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" name="Equation" r:id="rId11" imgW="1790640" imgH="266400" progId="Equation.3">
                  <p:embed/>
                </p:oleObj>
              </mc:Choice>
              <mc:Fallback>
                <p:oleObj name="Equation" r:id="rId11" imgW="1790640" imgH="266400" progId="Equation.3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1780" y="3352800"/>
                        <a:ext cx="3223152" cy="479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3154968" y="4200526"/>
          <a:ext cx="3245832" cy="47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" name="Equation" r:id="rId13" imgW="1803240" imgH="266400" progId="Equation.3">
                  <p:embed/>
                </p:oleObj>
              </mc:Choice>
              <mc:Fallback>
                <p:oleObj name="Equation" r:id="rId13" imgW="1803240" imgH="266400" progId="Equation.3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4968" y="4200526"/>
                        <a:ext cx="3245832" cy="479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630968" y="4196061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γ</a:t>
            </a:r>
            <a:r>
              <a:rPr lang="en-US" i="1" dirty="0" err="1"/>
              <a:t>n→p</a:t>
            </a:r>
            <a:r>
              <a:rPr lang="el-GR" i="1" dirty="0"/>
              <a:t>π</a:t>
            </a:r>
            <a:r>
              <a:rPr lang="en-US" i="1" baseline="30000" dirty="0"/>
              <a:t>-</a:t>
            </a:r>
            <a:r>
              <a:rPr lang="en-US" dirty="0"/>
              <a:t>: </a:t>
            </a:r>
            <a:endParaRPr lang="en-US" baseline="30000" dirty="0"/>
          </a:p>
        </p:txBody>
      </p:sp>
      <p:sp>
        <p:nvSpPr>
          <p:cNvPr id="37" name="Oval 36"/>
          <p:cNvSpPr/>
          <p:nvPr/>
        </p:nvSpPr>
        <p:spPr>
          <a:xfrm>
            <a:off x="4099848" y="3481198"/>
            <a:ext cx="228600" cy="228600"/>
          </a:xfrm>
          <a:prstGeom prst="ellipse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99848" y="4352926"/>
            <a:ext cx="228600" cy="228600"/>
          </a:xfrm>
          <a:prstGeom prst="ellipse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09600" y="4953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Using both proton and neutron targets allows decomposition of </a:t>
            </a:r>
            <a:r>
              <a:rPr lang="en-US" dirty="0" err="1"/>
              <a:t>iso</a:t>
            </a:r>
            <a:r>
              <a:rPr lang="en-US" dirty="0"/>
              <a:t>-singlet and </a:t>
            </a:r>
            <a:r>
              <a:rPr lang="en-US" dirty="0" err="1"/>
              <a:t>iso</a:t>
            </a:r>
            <a:r>
              <a:rPr lang="en-US" dirty="0"/>
              <a:t>-vector photo-couplings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sings in 	will give interference terms</a:t>
            </a:r>
          </a:p>
        </p:txBody>
      </p:sp>
      <p:sp>
        <p:nvSpPr>
          <p:cNvPr id="41" name="Oval 40"/>
          <p:cNvSpPr/>
          <p:nvPr/>
        </p:nvSpPr>
        <p:spPr>
          <a:xfrm>
            <a:off x="2667000" y="5791200"/>
            <a:ext cx="2286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145536" y="4297680"/>
            <a:ext cx="2286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24200" y="5791200"/>
            <a:ext cx="228600" cy="228600"/>
          </a:xfrm>
          <a:prstGeom prst="ellipse">
            <a:avLst/>
          </a:prstGeom>
          <a:noFill/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145536" y="3505200"/>
            <a:ext cx="228600" cy="228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346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54510</TotalTime>
  <Words>3970</Words>
  <Application>Microsoft Office PowerPoint</Application>
  <PresentationFormat>On-screen Show (4:3)</PresentationFormat>
  <Paragraphs>880</Paragraphs>
  <Slides>100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4" baseType="lpstr">
      <vt:lpstr>MS PGothic</vt:lpstr>
      <vt:lpstr>MS PGothic</vt:lpstr>
      <vt:lpstr>Arial</vt:lpstr>
      <vt:lpstr>Arial Narrow</vt:lpstr>
      <vt:lpstr>Arial Unicode MS</vt:lpstr>
      <vt:lpstr>Calibri</vt:lpstr>
      <vt:lpstr>Cambria Math</vt:lpstr>
      <vt:lpstr>Symbol</vt:lpstr>
      <vt:lpstr>Times New Roman</vt:lpstr>
      <vt:lpstr>Wingdings</vt:lpstr>
      <vt:lpstr>Zapf Dingbats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Observable: s    </vt:lpstr>
      <vt:lpstr>Observable: S    </vt:lpstr>
      <vt:lpstr>PowerPoint Presentation</vt:lpstr>
      <vt:lpstr>PowerPoint Presentation</vt:lpstr>
      <vt:lpstr>PowerPoint Presentation</vt:lpstr>
      <vt:lpstr>Observable: G  </vt:lpstr>
      <vt:lpstr>PowerPoint Presentation</vt:lpstr>
      <vt:lpstr>PowerPoint Presentation</vt:lpstr>
      <vt:lpstr>Observables: T and F   </vt:lpstr>
      <vt:lpstr>PowerPoint Presentation</vt:lpstr>
      <vt:lpstr>PowerPoint Presentation</vt:lpstr>
      <vt:lpstr>Observable: 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Observable: T, F, P and H   </vt:lpstr>
      <vt:lpstr>PowerPoint Presentation</vt:lpstr>
      <vt:lpstr>PowerPoint Presentation</vt:lpstr>
      <vt:lpstr>Observable: E   </vt:lpstr>
      <vt:lpstr>PowerPoint Presentation</vt:lpstr>
      <vt:lpstr>PowerPoint Presentation</vt:lpstr>
      <vt:lpstr>PowerPoint Presentation</vt:lpstr>
      <vt:lpstr>PowerPoint Presentation</vt:lpstr>
      <vt:lpstr>Observables: S, T, Ox , Oz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Observable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419</cp:revision>
  <cp:lastPrinted>2022-10-02T19:28:08Z</cp:lastPrinted>
  <dcterms:created xsi:type="dcterms:W3CDTF">2010-09-30T20:09:09Z</dcterms:created>
  <dcterms:modified xsi:type="dcterms:W3CDTF">2022-10-14T22:30:59Z</dcterms:modified>
</cp:coreProperties>
</file>